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 id="2147483709" r:id="rId3"/>
    <p:sldMasterId id="2147483723" r:id="rId4"/>
  </p:sldMasterIdLst>
  <p:notesMasterIdLst>
    <p:notesMasterId r:id="rId13"/>
  </p:notesMasterIdLst>
  <p:handoutMasterIdLst>
    <p:handoutMasterId r:id="rId14"/>
  </p:handoutMasterIdLst>
  <p:sldIdLst>
    <p:sldId id="291" r:id="rId5"/>
    <p:sldId id="256" r:id="rId6"/>
    <p:sldId id="262" r:id="rId7"/>
    <p:sldId id="264" r:id="rId8"/>
    <p:sldId id="265" r:id="rId9"/>
    <p:sldId id="267" r:id="rId10"/>
    <p:sldId id="1023" r:id="rId11"/>
    <p:sldId id="30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760"/>
    <a:srgbClr val="2543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9" d="100"/>
          <a:sy n="89" d="100"/>
        </p:scale>
        <p:origin x="114" y="13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362949-67E6-928D-A5A9-3C7A917829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1BC26FD-2C4B-D7B4-47D7-A8CE758EA4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0F76F0-DBF5-4870-8E9D-D23EC7D8FF89}" type="datetimeFigureOut">
              <a:rPr lang="en-US" smtClean="0"/>
              <a:t>5/27/2026</a:t>
            </a:fld>
            <a:endParaRPr lang="en-US" dirty="0"/>
          </a:p>
        </p:txBody>
      </p:sp>
      <p:sp>
        <p:nvSpPr>
          <p:cNvPr id="4" name="Footer Placeholder 3">
            <a:extLst>
              <a:ext uri="{FF2B5EF4-FFF2-40B4-BE49-F238E27FC236}">
                <a16:creationId xmlns:a16="http://schemas.microsoft.com/office/drawing/2014/main" id="{6AA2530F-0675-0A9C-8896-35CF93FF46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C45EAF-FB01-D8C8-198A-47A96FBE3A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625518-D639-4BC2-8E3F-9831AA667143}" type="slidenum">
              <a:rPr lang="en-US" smtClean="0"/>
              <a:t>‹#›</a:t>
            </a:fld>
            <a:endParaRPr lang="en-US" dirty="0"/>
          </a:p>
        </p:txBody>
      </p:sp>
    </p:spTree>
    <p:extLst>
      <p:ext uri="{BB962C8B-B14F-4D97-AF65-F5344CB8AC3E}">
        <p14:creationId xmlns:p14="http://schemas.microsoft.com/office/powerpoint/2010/main" val="3704781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7D956-0B5A-4294-86F0-E991A6597411}" type="datetimeFigureOut">
              <a:rPr lang="en-US" smtClean="0"/>
              <a:t>5/27/2026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868411-AD4A-4836-95C6-04BDDF9B956B}" type="slidenum">
              <a:rPr lang="en-US" smtClean="0"/>
              <a:t>‹#›</a:t>
            </a:fld>
            <a:endParaRPr lang="en-US" dirty="0"/>
          </a:p>
        </p:txBody>
      </p:sp>
    </p:spTree>
    <p:extLst>
      <p:ext uri="{BB962C8B-B14F-4D97-AF65-F5344CB8AC3E}">
        <p14:creationId xmlns:p14="http://schemas.microsoft.com/office/powerpoint/2010/main" val="3953470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868411-AD4A-4836-95C6-04BDDF9B956B}" type="slidenum">
              <a:rPr lang="en-US" smtClean="0"/>
              <a:t>1</a:t>
            </a:fld>
            <a:endParaRPr lang="en-US" dirty="0"/>
          </a:p>
        </p:txBody>
      </p:sp>
    </p:spTree>
    <p:extLst>
      <p:ext uri="{BB962C8B-B14F-4D97-AF65-F5344CB8AC3E}">
        <p14:creationId xmlns:p14="http://schemas.microsoft.com/office/powerpoint/2010/main" val="283429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25C31-5416-48EF-9137-7CFF1A4AC5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444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25C31-5416-48EF-9137-7CFF1A4AC5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3901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25C31-5416-48EF-9137-7CFF1A4AC5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914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25C31-5416-48EF-9137-7CFF1A4AC5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607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187A-D755-A89B-18C6-6CF1F80A5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A69DF-459B-F35E-4B08-FCBBAA6217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299D95C-6F54-1363-E659-F0D4526505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A93442-2452-12EC-C1EF-AD88BEB37A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B0169-BAA2-4DA2-93F2-65600F89F0C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205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DE677-8982-AFAD-34CC-30BAFD9A5F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F4EAF-0A6D-912D-0154-7CF83DC9F8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753B86-CA84-81DD-58BC-DCA5807FF0B7}"/>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5" name="Footer Placeholder 4">
            <a:extLst>
              <a:ext uri="{FF2B5EF4-FFF2-40B4-BE49-F238E27FC236}">
                <a16:creationId xmlns:a16="http://schemas.microsoft.com/office/drawing/2014/main" id="{7D306FAF-9A76-C36E-CF79-B4B9414EF5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679ABA-16B9-0976-257A-D6E1A231AF3C}"/>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21838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6A7A-D2F5-4D05-5614-164D18A229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B8827D-46CE-4425-9BFB-895142137C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75F92-BE14-55AE-E656-65FF7EF01195}"/>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5" name="Footer Placeholder 4">
            <a:extLst>
              <a:ext uri="{FF2B5EF4-FFF2-40B4-BE49-F238E27FC236}">
                <a16:creationId xmlns:a16="http://schemas.microsoft.com/office/drawing/2014/main" id="{DCC454AC-1FE3-0E92-78C6-A4F876E92A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432B2D-117B-6C88-915A-92AF31119B48}"/>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151182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C1ECC7-EE40-33C4-9C06-662C248F92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B0B6C9-4856-8591-8558-4F65CCCC85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81EA3-BA57-0A49-E03B-4C9CB8EC4A54}"/>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5" name="Footer Placeholder 4">
            <a:extLst>
              <a:ext uri="{FF2B5EF4-FFF2-40B4-BE49-F238E27FC236}">
                <a16:creationId xmlns:a16="http://schemas.microsoft.com/office/drawing/2014/main" id="{15E8FD5F-B080-668B-6378-C182C23AAA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D110A-37FF-8788-F948-38B8F2CEB0F9}"/>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1627330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03776" y="1115568"/>
            <a:ext cx="7693152" cy="2387600"/>
          </a:xfrm>
        </p:spPr>
        <p:txBody>
          <a:bodyPr anchor="ctr" anchorCtr="0">
            <a:normAutofit/>
          </a:bodyPr>
          <a:lstStyle>
            <a:lvl1pPr algn="r">
              <a:lnSpc>
                <a:spcPct val="100000"/>
              </a:lnSpc>
              <a:defRPr sz="4800" b="1"/>
            </a:lvl1pPr>
          </a:lstStyle>
          <a:p>
            <a:r>
              <a:rPr lang="en-US"/>
              <a:t>Click to edit Master title style</a:t>
            </a:r>
          </a:p>
        </p:txBody>
      </p:sp>
      <p:sp>
        <p:nvSpPr>
          <p:cNvPr id="3" name="Subtitle 2"/>
          <p:cNvSpPr>
            <a:spLocks noGrp="1"/>
          </p:cNvSpPr>
          <p:nvPr>
            <p:ph type="subTitle" idx="1"/>
          </p:nvPr>
        </p:nvSpPr>
        <p:spPr>
          <a:xfrm>
            <a:off x="6681216" y="3503168"/>
            <a:ext cx="5315712" cy="1655762"/>
          </a:xfrm>
        </p:spPr>
        <p:txBody>
          <a:bodyPr>
            <a:normAutofit/>
          </a:bodyPr>
          <a:lstStyle>
            <a:lvl1pPr marL="0" indent="0" algn="r">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045" y="3319272"/>
            <a:ext cx="4584992" cy="1891310"/>
          </a:xfrm>
          <a:prstGeom prst="rect">
            <a:avLst/>
          </a:prstGeom>
          <a:ln w="12700">
            <a:noFill/>
          </a:ln>
          <a:effectLst>
            <a:glow rad="139700">
              <a:schemeClr val="accent1">
                <a:satMod val="175000"/>
                <a:alpha val="40000"/>
              </a:schemeClr>
            </a:glow>
          </a:effectLst>
          <a:scene3d>
            <a:camera prst="orthographicFront"/>
            <a:lightRig rig="threePt" dir="t"/>
          </a:scene3d>
          <a:sp3d>
            <a:bevelT/>
          </a:sp3d>
        </p:spPr>
      </p:pic>
      <p:sp>
        <p:nvSpPr>
          <p:cNvPr id="8" name="Rectangle 7"/>
          <p:cNvSpPr/>
          <p:nvPr userDrawn="1"/>
        </p:nvSpPr>
        <p:spPr>
          <a:xfrm>
            <a:off x="0" y="937753"/>
            <a:ext cx="12192000" cy="71717"/>
          </a:xfrm>
          <a:prstGeom prst="rect">
            <a:avLst/>
          </a:prstGeom>
          <a:gradFill>
            <a:gsLst>
              <a:gs pos="76000">
                <a:srgbClr val="123E64"/>
              </a:gs>
              <a:gs pos="51000">
                <a:srgbClr val="376D9D"/>
              </a:gs>
              <a:gs pos="26000">
                <a:srgbClr val="0070C0"/>
              </a:gs>
              <a:gs pos="100000">
                <a:schemeClr val="tx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9" name="fc" descr="CLASSIFICATION: UNCLASSIFIED//FOUO"/>
          <p:cNvSpPr txBox="1">
            <a:spLocks noChangeArrowheads="1"/>
          </p:cNvSpPr>
          <p:nvPr userDrawn="1"/>
        </p:nvSpPr>
        <p:spPr bwMode="auto">
          <a:xfrm>
            <a:off x="0" y="6547150"/>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10" name="fc" descr="CLASSIFICATION: UNCLASSIFIED//FOUO"/>
          <p:cNvSpPr txBox="1">
            <a:spLocks noChangeArrowheads="1"/>
          </p:cNvSpPr>
          <p:nvPr userDrawn="1"/>
        </p:nvSpPr>
        <p:spPr bwMode="auto">
          <a:xfrm>
            <a:off x="0" y="1"/>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13" name="TextBox 12"/>
          <p:cNvSpPr txBox="1"/>
          <p:nvPr userDrawn="1"/>
        </p:nvSpPr>
        <p:spPr>
          <a:xfrm>
            <a:off x="1115944" y="274537"/>
            <a:ext cx="9944024" cy="461665"/>
          </a:xfrm>
          <a:prstGeom prst="rect">
            <a:avLst/>
          </a:prstGeom>
          <a:noFill/>
        </p:spPr>
        <p:txBody>
          <a:bodyPr wrap="square" rtlCol="0" anchor="ctr" anchorCtr="1">
            <a:spAutoFit/>
          </a:bodyPr>
          <a:lstStyle/>
          <a:p>
            <a:pPr algn="ct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  I  G  I  T  A  L     D  I  R  E  C  T  O  R  A  T  E</a:t>
            </a:r>
          </a:p>
        </p:txBody>
      </p:sp>
    </p:spTree>
    <p:extLst>
      <p:ext uri="{BB962C8B-B14F-4D97-AF65-F5344CB8AC3E}">
        <p14:creationId xmlns:p14="http://schemas.microsoft.com/office/powerpoint/2010/main" val="164062933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304553" y="1113747"/>
            <a:ext cx="7697693" cy="2387600"/>
          </a:xfrm>
          <a:prstGeom prst="rect">
            <a:avLst/>
          </a:prstGeom>
        </p:spPr>
        <p:txBody>
          <a:bodyPr anchor="ctr">
            <a:normAutofit/>
          </a:bodyPr>
          <a:lstStyle>
            <a:lvl1pPr algn="r">
              <a:lnSpc>
                <a:spcPct val="100000"/>
              </a:lnSpc>
              <a:defRPr sz="4800" b="1">
                <a:solidFill>
                  <a:schemeClr val="bg1"/>
                </a:solidFill>
              </a:defRPr>
            </a:lvl1pPr>
          </a:lstStyle>
          <a:p>
            <a:r>
              <a:rPr lang="en-US"/>
              <a:t>Click to edit Master title style</a:t>
            </a:r>
          </a:p>
        </p:txBody>
      </p:sp>
      <p:sp>
        <p:nvSpPr>
          <p:cNvPr id="8" name="Subtitle 2"/>
          <p:cNvSpPr>
            <a:spLocks noGrp="1"/>
          </p:cNvSpPr>
          <p:nvPr>
            <p:ph type="subTitle" idx="1"/>
          </p:nvPr>
        </p:nvSpPr>
        <p:spPr>
          <a:xfrm>
            <a:off x="6669741" y="3779650"/>
            <a:ext cx="5313084" cy="1655762"/>
          </a:xfrm>
          <a:prstGeom prst="rect">
            <a:avLst/>
          </a:prstGeom>
        </p:spPr>
        <p:txBody>
          <a:bodyPr>
            <a:normAutofit/>
          </a:bodyPr>
          <a:lstStyle>
            <a:lvl1pPr marL="0" indent="0" algn="r">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045" y="3661876"/>
            <a:ext cx="4584992" cy="1891310"/>
          </a:xfrm>
          <a:prstGeom prst="rect">
            <a:avLst/>
          </a:prstGeom>
          <a:ln w="12700">
            <a:noFill/>
          </a:ln>
          <a:effectLst>
            <a:glow rad="139700">
              <a:schemeClr val="accent1">
                <a:satMod val="175000"/>
                <a:alpha val="40000"/>
              </a:schemeClr>
            </a:glow>
          </a:effectLst>
          <a:scene3d>
            <a:camera prst="orthographicFront"/>
            <a:lightRig rig="threePt" dir="t"/>
          </a:scene3d>
          <a:sp3d>
            <a:bevelT/>
          </a:sp3d>
        </p:spPr>
      </p:pic>
      <p:sp>
        <p:nvSpPr>
          <p:cNvPr id="12" name="Rectangle 11"/>
          <p:cNvSpPr/>
          <p:nvPr userDrawn="1"/>
        </p:nvSpPr>
        <p:spPr>
          <a:xfrm>
            <a:off x="0" y="937753"/>
            <a:ext cx="12192000" cy="71717"/>
          </a:xfrm>
          <a:prstGeom prst="rect">
            <a:avLst/>
          </a:prstGeom>
          <a:gradFill>
            <a:gsLst>
              <a:gs pos="76000">
                <a:srgbClr val="123E64"/>
              </a:gs>
              <a:gs pos="51000">
                <a:srgbClr val="376D9D"/>
              </a:gs>
              <a:gs pos="26000">
                <a:srgbClr val="0070C0"/>
              </a:gs>
              <a:gs pos="100000">
                <a:schemeClr val="tx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c" descr="CLASSIFICATION: UNCLASSIFIED//FOUO"/>
          <p:cNvSpPr txBox="1">
            <a:spLocks noChangeArrowheads="1"/>
          </p:cNvSpPr>
          <p:nvPr userDrawn="1"/>
        </p:nvSpPr>
        <p:spPr bwMode="auto">
          <a:xfrm>
            <a:off x="0" y="6547150"/>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13" name="fc" descr="CLASSIFICATION: UNCLASSIFIED//FOUO"/>
          <p:cNvSpPr txBox="1">
            <a:spLocks noChangeArrowheads="1"/>
          </p:cNvSpPr>
          <p:nvPr userDrawn="1"/>
        </p:nvSpPr>
        <p:spPr bwMode="auto">
          <a:xfrm>
            <a:off x="0" y="1"/>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15" name="TextBox 14"/>
          <p:cNvSpPr txBox="1"/>
          <p:nvPr userDrawn="1"/>
        </p:nvSpPr>
        <p:spPr>
          <a:xfrm>
            <a:off x="1115944" y="274537"/>
            <a:ext cx="9944024" cy="461665"/>
          </a:xfrm>
          <a:prstGeom prst="rect">
            <a:avLst/>
          </a:prstGeom>
          <a:noFill/>
        </p:spPr>
        <p:txBody>
          <a:bodyPr wrap="square" rtlCol="0" anchor="ctr" anchorCtr="1">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  I  G  I  T  A  L     D  I  R  E  C  T  O  R  A  T  E</a:t>
            </a:r>
          </a:p>
        </p:txBody>
      </p:sp>
    </p:spTree>
    <p:extLst>
      <p:ext uri="{BB962C8B-B14F-4D97-AF65-F5344CB8AC3E}">
        <p14:creationId xmlns:p14="http://schemas.microsoft.com/office/powerpoint/2010/main" val="81097526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8" name="Slide Number Placeholder 7"/>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374081335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8" name="Slide Number Placeholder 7"/>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63125121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 y="1234440"/>
            <a:ext cx="5486400" cy="5120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91200" y="1234440"/>
            <a:ext cx="5486400" cy="5120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9" name="Slide Number Placeholder 8"/>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110480553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6896" cy="941832"/>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11" name="Slide Number Placeholder 10"/>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189123552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7" name="Slide Number Placeholder 6"/>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403492713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6" name="Slide Number Placeholder 5"/>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46644635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554D-B237-E516-79D8-B8F054738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D1D05-55A6-382C-81AB-B9E1BE8CC3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82ECD-8859-475A-23C7-DBD6C34A7440}"/>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5" name="Footer Placeholder 4">
            <a:extLst>
              <a:ext uri="{FF2B5EF4-FFF2-40B4-BE49-F238E27FC236}">
                <a16:creationId xmlns:a16="http://schemas.microsoft.com/office/drawing/2014/main" id="{ADECC658-362D-9AAF-9984-54740FEEE9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BC0D33-9139-530C-5957-B11D44BD5F01}"/>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2057855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9" name="Slide Number Placeholder 8"/>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61645468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9" name="Slide Number Placeholder 8"/>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143101453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8" name="Slide Number Placeholder 7"/>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352167652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8" name="Slide Number Placeholder 7"/>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335478225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011B3-7C3A-4726-90D3-895FEBF0C9B6}" type="datetime1">
              <a:rPr lang="en-US" smtClean="0"/>
              <a:t>5/27/2026</a:t>
            </a:fld>
            <a:endParaRPr lang="en-US" dirty="0"/>
          </a:p>
        </p:txBody>
      </p:sp>
      <p:sp>
        <p:nvSpPr>
          <p:cNvPr id="4" name="Slide Number Placeholder 3"/>
          <p:cNvSpPr>
            <a:spLocks noGrp="1"/>
          </p:cNvSpPr>
          <p:nvPr>
            <p:ph type="sldNum" sz="quarter" idx="12"/>
          </p:nvPr>
        </p:nvSpPr>
        <p:spPr>
          <a:xfrm>
            <a:off x="9229344" y="6492009"/>
            <a:ext cx="2743200" cy="365125"/>
          </a:xfrm>
          <a:prstGeom prst="rect">
            <a:avLst/>
          </a:prstGeom>
        </p:spPr>
        <p:txBody>
          <a:bodyPr/>
          <a:lstStyle/>
          <a:p>
            <a:fld id="{A8BA06B5-2CD1-489E-8C58-178114720290}" type="slidenum">
              <a:rPr lang="en-US" smtClean="0"/>
              <a:t>‹#›</a:t>
            </a:fld>
            <a:endParaRPr lang="en-US" dirty="0"/>
          </a:p>
        </p:txBody>
      </p:sp>
      <p:sp>
        <p:nvSpPr>
          <p:cNvPr id="6" name="Text Placeholder 5"/>
          <p:cNvSpPr>
            <a:spLocks noGrp="1"/>
          </p:cNvSpPr>
          <p:nvPr>
            <p:ph type="body" sz="quarter" idx="13"/>
          </p:nvPr>
        </p:nvSpPr>
        <p:spPr>
          <a:xfrm>
            <a:off x="2306968" y="2266950"/>
            <a:ext cx="6620933" cy="2324100"/>
          </a:xfrm>
        </p:spPr>
        <p:txBody>
          <a:bodyPr anchor="ctr">
            <a:normAutofit/>
          </a:bodyPr>
          <a:lstStyle>
            <a:lvl1pPr marL="0" indent="0" algn="ctr">
              <a:buFontTx/>
              <a:buNone/>
              <a:defRPr sz="3600">
                <a:solidFill>
                  <a:srgbClr val="00206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Tree>
    <p:extLst>
      <p:ext uri="{BB962C8B-B14F-4D97-AF65-F5344CB8AC3E}">
        <p14:creationId xmlns:p14="http://schemas.microsoft.com/office/powerpoint/2010/main" val="28282668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03776" y="1115568"/>
            <a:ext cx="7693152" cy="2387600"/>
          </a:xfrm>
        </p:spPr>
        <p:txBody>
          <a:bodyPr anchor="ctr" anchorCtr="0">
            <a:normAutofit/>
          </a:bodyPr>
          <a:lstStyle>
            <a:lvl1pPr algn="r">
              <a:lnSpc>
                <a:spcPct val="100000"/>
              </a:lnSpc>
              <a:defRPr sz="4800" b="1"/>
            </a:lvl1pPr>
          </a:lstStyle>
          <a:p>
            <a:r>
              <a:rPr lang="en-US"/>
              <a:t>Click to edit Master title style</a:t>
            </a:r>
          </a:p>
        </p:txBody>
      </p:sp>
      <p:sp>
        <p:nvSpPr>
          <p:cNvPr id="3" name="Subtitle 2"/>
          <p:cNvSpPr>
            <a:spLocks noGrp="1"/>
          </p:cNvSpPr>
          <p:nvPr>
            <p:ph type="subTitle" idx="1"/>
          </p:nvPr>
        </p:nvSpPr>
        <p:spPr>
          <a:xfrm>
            <a:off x="6681216" y="3503168"/>
            <a:ext cx="5315712" cy="1655762"/>
          </a:xfrm>
        </p:spPr>
        <p:txBody>
          <a:bodyPr>
            <a:normAutofit/>
          </a:bodyPr>
          <a:lstStyle>
            <a:lvl1pPr marL="0" indent="0" algn="r">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8045" y="3319272"/>
            <a:ext cx="4584992" cy="1891310"/>
          </a:xfrm>
          <a:prstGeom prst="rect">
            <a:avLst/>
          </a:prstGeom>
          <a:ln w="12700">
            <a:noFill/>
          </a:ln>
          <a:effectLst>
            <a:glow rad="139700">
              <a:schemeClr val="accent1">
                <a:satMod val="175000"/>
                <a:alpha val="40000"/>
              </a:schemeClr>
            </a:glow>
          </a:effectLst>
          <a:scene3d>
            <a:camera prst="orthographicFront"/>
            <a:lightRig rig="threePt" dir="t"/>
          </a:scene3d>
          <a:sp3d>
            <a:bevelT/>
          </a:sp3d>
        </p:spPr>
      </p:pic>
      <p:sp>
        <p:nvSpPr>
          <p:cNvPr id="8" name="Rectangle 7"/>
          <p:cNvSpPr/>
          <p:nvPr userDrawn="1"/>
        </p:nvSpPr>
        <p:spPr>
          <a:xfrm>
            <a:off x="0" y="937753"/>
            <a:ext cx="12192000" cy="71717"/>
          </a:xfrm>
          <a:prstGeom prst="rect">
            <a:avLst/>
          </a:prstGeom>
          <a:gradFill>
            <a:gsLst>
              <a:gs pos="76000">
                <a:srgbClr val="123E64"/>
              </a:gs>
              <a:gs pos="51000">
                <a:srgbClr val="376D9D"/>
              </a:gs>
              <a:gs pos="26000">
                <a:srgbClr val="0070C0"/>
              </a:gs>
              <a:gs pos="100000">
                <a:schemeClr val="tx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9" name="fc" descr="CLASSIFICATION: UNCLASSIFIED//FOUO"/>
          <p:cNvSpPr txBox="1">
            <a:spLocks noChangeArrowheads="1"/>
          </p:cNvSpPr>
          <p:nvPr userDrawn="1"/>
        </p:nvSpPr>
        <p:spPr bwMode="auto">
          <a:xfrm>
            <a:off x="0" y="6547150"/>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10" name="fc" descr="CLASSIFICATION: UNCLASSIFIED//FOUO"/>
          <p:cNvSpPr txBox="1">
            <a:spLocks noChangeArrowheads="1"/>
          </p:cNvSpPr>
          <p:nvPr userDrawn="1"/>
        </p:nvSpPr>
        <p:spPr bwMode="auto">
          <a:xfrm>
            <a:off x="0" y="1"/>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13" name="TextBox 12"/>
          <p:cNvSpPr txBox="1"/>
          <p:nvPr userDrawn="1"/>
        </p:nvSpPr>
        <p:spPr>
          <a:xfrm>
            <a:off x="1115944" y="274537"/>
            <a:ext cx="9944024" cy="461665"/>
          </a:xfrm>
          <a:prstGeom prst="rect">
            <a:avLst/>
          </a:prstGeom>
          <a:noFill/>
        </p:spPr>
        <p:txBody>
          <a:bodyPr wrap="square" rtlCol="0" anchor="ctr" anchorCtr="1">
            <a:spAutoFit/>
          </a:bodyPr>
          <a:lstStyle/>
          <a:p>
            <a:pPr algn="ctr"/>
            <a:r>
              <a:rPr lang="en-US" sz="2400" dirty="0">
                <a:solidFill>
                  <a:schemeClr val="tx1"/>
                </a:solidFill>
                <a:effectLst/>
                <a:latin typeface="Arial" panose="020B0604020202020204" pitchFamily="34" charset="0"/>
                <a:cs typeface="Arial" panose="020B0604020202020204" pitchFamily="34" charset="0"/>
              </a:rPr>
              <a:t>D  I  G  I  T  A  L     D  I  R  E  C  T  O  R  A  T  E</a:t>
            </a:r>
          </a:p>
        </p:txBody>
      </p:sp>
    </p:spTree>
    <p:extLst>
      <p:ext uri="{BB962C8B-B14F-4D97-AF65-F5344CB8AC3E}">
        <p14:creationId xmlns:p14="http://schemas.microsoft.com/office/powerpoint/2010/main" val="427669774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304553" y="1113747"/>
            <a:ext cx="7697693" cy="2387600"/>
          </a:xfrm>
          <a:prstGeom prst="rect">
            <a:avLst/>
          </a:prstGeom>
        </p:spPr>
        <p:txBody>
          <a:bodyPr anchor="ctr">
            <a:normAutofit/>
          </a:bodyPr>
          <a:lstStyle>
            <a:lvl1pPr algn="r">
              <a:lnSpc>
                <a:spcPct val="100000"/>
              </a:lnSpc>
              <a:defRPr sz="4800" b="1">
                <a:solidFill>
                  <a:schemeClr val="bg1"/>
                </a:solidFill>
              </a:defRPr>
            </a:lvl1pPr>
          </a:lstStyle>
          <a:p>
            <a:r>
              <a:rPr lang="en-US"/>
              <a:t>Click to edit Master title style</a:t>
            </a:r>
          </a:p>
        </p:txBody>
      </p:sp>
      <p:sp>
        <p:nvSpPr>
          <p:cNvPr id="8" name="Subtitle 2"/>
          <p:cNvSpPr>
            <a:spLocks noGrp="1"/>
          </p:cNvSpPr>
          <p:nvPr>
            <p:ph type="subTitle" idx="1"/>
          </p:nvPr>
        </p:nvSpPr>
        <p:spPr>
          <a:xfrm>
            <a:off x="6669741" y="3779650"/>
            <a:ext cx="5313084" cy="1655762"/>
          </a:xfrm>
          <a:prstGeom prst="rect">
            <a:avLst/>
          </a:prstGeom>
        </p:spPr>
        <p:txBody>
          <a:bodyPr>
            <a:normAutofit/>
          </a:bodyPr>
          <a:lstStyle>
            <a:lvl1pPr marL="0" indent="0" algn="r">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8045" y="3661876"/>
            <a:ext cx="4584992" cy="1891310"/>
          </a:xfrm>
          <a:prstGeom prst="rect">
            <a:avLst/>
          </a:prstGeom>
          <a:ln w="12700">
            <a:noFill/>
          </a:ln>
          <a:effectLst>
            <a:glow rad="139700">
              <a:schemeClr val="accent1">
                <a:satMod val="175000"/>
                <a:alpha val="40000"/>
              </a:schemeClr>
            </a:glow>
          </a:effectLst>
          <a:scene3d>
            <a:camera prst="orthographicFront"/>
            <a:lightRig rig="threePt" dir="t"/>
          </a:scene3d>
          <a:sp3d>
            <a:bevelT/>
          </a:sp3d>
        </p:spPr>
      </p:pic>
      <p:sp>
        <p:nvSpPr>
          <p:cNvPr id="12" name="Rectangle 11"/>
          <p:cNvSpPr/>
          <p:nvPr userDrawn="1"/>
        </p:nvSpPr>
        <p:spPr>
          <a:xfrm>
            <a:off x="0" y="937753"/>
            <a:ext cx="12192000" cy="71717"/>
          </a:xfrm>
          <a:prstGeom prst="rect">
            <a:avLst/>
          </a:prstGeom>
          <a:gradFill>
            <a:gsLst>
              <a:gs pos="76000">
                <a:srgbClr val="123E64"/>
              </a:gs>
              <a:gs pos="51000">
                <a:srgbClr val="376D9D"/>
              </a:gs>
              <a:gs pos="26000">
                <a:srgbClr val="0070C0"/>
              </a:gs>
              <a:gs pos="100000">
                <a:schemeClr val="tx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c" descr="CLASSIFICATION: UNCLASSIFIED//FOUO"/>
          <p:cNvSpPr txBox="1">
            <a:spLocks noChangeArrowheads="1"/>
          </p:cNvSpPr>
          <p:nvPr userDrawn="1"/>
        </p:nvSpPr>
        <p:spPr bwMode="auto">
          <a:xfrm>
            <a:off x="0" y="6547150"/>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13" name="fc" descr="CLASSIFICATION: UNCLASSIFIED//FOUO"/>
          <p:cNvSpPr txBox="1">
            <a:spLocks noChangeArrowheads="1"/>
          </p:cNvSpPr>
          <p:nvPr userDrawn="1"/>
        </p:nvSpPr>
        <p:spPr bwMode="auto">
          <a:xfrm>
            <a:off x="0" y="1"/>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15" name="TextBox 14"/>
          <p:cNvSpPr txBox="1"/>
          <p:nvPr userDrawn="1"/>
        </p:nvSpPr>
        <p:spPr>
          <a:xfrm>
            <a:off x="1115944" y="274537"/>
            <a:ext cx="9944024" cy="461665"/>
          </a:xfrm>
          <a:prstGeom prst="rect">
            <a:avLst/>
          </a:prstGeom>
          <a:noFill/>
        </p:spPr>
        <p:txBody>
          <a:bodyPr wrap="square" rtlCol="0" anchor="ctr" anchorCtr="1">
            <a:spAutoFit/>
          </a:bodyPr>
          <a:lstStyle/>
          <a:p>
            <a:pPr algn="ctr"/>
            <a:r>
              <a:rPr lang="en-US" sz="2400" dirty="0">
                <a:solidFill>
                  <a:schemeClr val="bg1"/>
                </a:solidFill>
                <a:effectLst/>
                <a:latin typeface="Arial" panose="020B0604020202020204" pitchFamily="34" charset="0"/>
                <a:cs typeface="Arial" panose="020B0604020202020204" pitchFamily="34" charset="0"/>
              </a:rPr>
              <a:t>D  I  G  I  T  A  L     D  I  R  E  C  T  O  R  A  T  E</a:t>
            </a:r>
          </a:p>
        </p:txBody>
      </p:sp>
    </p:spTree>
    <p:extLst>
      <p:ext uri="{BB962C8B-B14F-4D97-AF65-F5344CB8AC3E}">
        <p14:creationId xmlns:p14="http://schemas.microsoft.com/office/powerpoint/2010/main" val="254364881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8" name="Slide Number Placeholder 7"/>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67281213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8" name="Slide Number Placeholder 7"/>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1948964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 y="1234440"/>
            <a:ext cx="5486400" cy="5120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91200" y="1234440"/>
            <a:ext cx="5486400" cy="5120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9" name="Slide Number Placeholder 8"/>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347890663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A271-6479-8B46-F00A-10CE069387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412714-6CB4-EC58-9BDA-DEF3E3BBA6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F1E666-71C0-8668-5908-D4EC5C9AD96B}"/>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5" name="Footer Placeholder 4">
            <a:extLst>
              <a:ext uri="{FF2B5EF4-FFF2-40B4-BE49-F238E27FC236}">
                <a16:creationId xmlns:a16="http://schemas.microsoft.com/office/drawing/2014/main" id="{223128F7-E98E-5E58-B71E-926EC48D30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DC2862-DC18-53E5-D3FB-C3D0B7E31243}"/>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1040823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6896" cy="941832"/>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11" name="Slide Number Placeholder 10"/>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95806903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7" name="Slide Number Placeholder 6"/>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127615258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6" name="Slide Number Placeholder 5"/>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63797645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9" name="Slide Number Placeholder 8"/>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120912488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9" name="Slide Number Placeholder 8"/>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329137059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8" name="Slide Number Placeholder 7"/>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224663666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8CD5B-C6B4-4654-A6CF-228D50BB7C46}" type="datetimeFigureOut">
              <a:rPr lang="en-US" smtClean="0"/>
              <a:t>5/27/2026</a:t>
            </a:fld>
            <a:endParaRPr lang="en-US" dirty="0"/>
          </a:p>
        </p:txBody>
      </p:sp>
      <p:sp>
        <p:nvSpPr>
          <p:cNvPr id="8" name="Slide Number Placeholder 7"/>
          <p:cNvSpPr>
            <a:spLocks noGrp="1"/>
          </p:cNvSpPr>
          <p:nvPr>
            <p:ph type="sldNum" sz="quarter" idx="11"/>
          </p:nvPr>
        </p:nvSpPr>
        <p:spPr/>
        <p:txBody>
          <a:body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335163591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011B3-7C3A-4726-90D3-895FEBF0C9B6}" type="datetime1">
              <a:rPr lang="en-US" smtClean="0"/>
              <a:t>5/27/2026</a:t>
            </a:fld>
            <a:endParaRPr lang="en-US" dirty="0"/>
          </a:p>
        </p:txBody>
      </p:sp>
      <p:sp>
        <p:nvSpPr>
          <p:cNvPr id="4" name="Slide Number Placeholder 3"/>
          <p:cNvSpPr>
            <a:spLocks noGrp="1"/>
          </p:cNvSpPr>
          <p:nvPr>
            <p:ph type="sldNum" sz="quarter" idx="12"/>
          </p:nvPr>
        </p:nvSpPr>
        <p:spPr>
          <a:xfrm>
            <a:off x="9229344" y="6492009"/>
            <a:ext cx="2743200" cy="365125"/>
          </a:xfrm>
          <a:prstGeom prst="rect">
            <a:avLst/>
          </a:prstGeom>
        </p:spPr>
        <p:txBody>
          <a:bodyPr/>
          <a:lstStyle/>
          <a:p>
            <a:fld id="{A8BA06B5-2CD1-489E-8C58-178114720290}" type="slidenum">
              <a:rPr lang="en-US" smtClean="0"/>
              <a:t>‹#›</a:t>
            </a:fld>
            <a:endParaRPr lang="en-US" dirty="0"/>
          </a:p>
        </p:txBody>
      </p:sp>
      <p:sp>
        <p:nvSpPr>
          <p:cNvPr id="6" name="Text Placeholder 5"/>
          <p:cNvSpPr>
            <a:spLocks noGrp="1"/>
          </p:cNvSpPr>
          <p:nvPr>
            <p:ph type="body" sz="quarter" idx="13"/>
          </p:nvPr>
        </p:nvSpPr>
        <p:spPr>
          <a:xfrm>
            <a:off x="2306968" y="2266950"/>
            <a:ext cx="6620933" cy="2324100"/>
          </a:xfrm>
        </p:spPr>
        <p:txBody>
          <a:bodyPr anchor="ctr">
            <a:normAutofit/>
          </a:bodyPr>
          <a:lstStyle>
            <a:lvl1pPr marL="0" indent="0" algn="ctr">
              <a:buFontTx/>
              <a:buNone/>
              <a:defRPr sz="3600">
                <a:solidFill>
                  <a:srgbClr val="00206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Tree>
    <p:extLst>
      <p:ext uri="{BB962C8B-B14F-4D97-AF65-F5344CB8AC3E}">
        <p14:creationId xmlns:p14="http://schemas.microsoft.com/office/powerpoint/2010/main" val="375262666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F226-92A8-B1AC-BACE-50373E3ECD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07320B-EEE0-4A7C-CEE9-7AFF128AC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C4EA0A-DF07-A1D4-8A88-7C4D48223116}"/>
              </a:ext>
            </a:extLst>
          </p:cNvPr>
          <p:cNvSpPr>
            <a:spLocks noGrp="1"/>
          </p:cNvSpPr>
          <p:nvPr>
            <p:ph type="dt" sz="half" idx="10"/>
          </p:nvPr>
        </p:nvSpPr>
        <p:spPr/>
        <p:txBody>
          <a:bodyPr/>
          <a:lstStyle/>
          <a:p>
            <a:fld id="{C10230DD-99E9-4C87-9917-F198EE11294D}" type="datetime1">
              <a:rPr lang="en-US" smtClean="0"/>
              <a:t>5/27/2026</a:t>
            </a:fld>
            <a:endParaRPr lang="en-US"/>
          </a:p>
        </p:txBody>
      </p:sp>
      <p:sp>
        <p:nvSpPr>
          <p:cNvPr id="5" name="Footer Placeholder 4">
            <a:extLst>
              <a:ext uri="{FF2B5EF4-FFF2-40B4-BE49-F238E27FC236}">
                <a16:creationId xmlns:a16="http://schemas.microsoft.com/office/drawing/2014/main" id="{8FCFB458-89D9-E552-56CD-0410A2703F06}"/>
              </a:ext>
            </a:extLst>
          </p:cNvPr>
          <p:cNvSpPr>
            <a:spLocks noGrp="1"/>
          </p:cNvSpPr>
          <p:nvPr>
            <p:ph type="ftr" sz="quarter" idx="11"/>
          </p:nvPr>
        </p:nvSpPr>
        <p:spPr/>
        <p:txBody>
          <a:bodyPr/>
          <a:lstStyle/>
          <a:p>
            <a:r>
              <a:rPr lang="en-US" dirty="0"/>
              <a:t>Non Ducor, Duco</a:t>
            </a:r>
          </a:p>
        </p:txBody>
      </p:sp>
      <p:sp>
        <p:nvSpPr>
          <p:cNvPr id="6" name="Slide Number Placeholder 5">
            <a:extLst>
              <a:ext uri="{FF2B5EF4-FFF2-40B4-BE49-F238E27FC236}">
                <a16:creationId xmlns:a16="http://schemas.microsoft.com/office/drawing/2014/main" id="{ECA07EF9-3295-5160-A99F-6E949D8809C7}"/>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1674718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C5E98-4DFC-ADA7-29E4-EE8CD9680E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D9B8-ECC1-3B9C-5AB4-4C66D93B55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4D408-E140-26B3-0F96-C14588C82B20}"/>
              </a:ext>
            </a:extLst>
          </p:cNvPr>
          <p:cNvSpPr>
            <a:spLocks noGrp="1"/>
          </p:cNvSpPr>
          <p:nvPr>
            <p:ph type="dt" sz="half" idx="10"/>
          </p:nvPr>
        </p:nvSpPr>
        <p:spPr/>
        <p:txBody>
          <a:bodyPr/>
          <a:lstStyle/>
          <a:p>
            <a:fld id="{D24A8D43-29D0-4C11-B548-0F8CFA6E034A}" type="datetime1">
              <a:rPr lang="en-US" smtClean="0"/>
              <a:t>5/27/2026</a:t>
            </a:fld>
            <a:endParaRPr lang="en-US"/>
          </a:p>
        </p:txBody>
      </p:sp>
      <p:sp>
        <p:nvSpPr>
          <p:cNvPr id="5" name="Footer Placeholder 4">
            <a:extLst>
              <a:ext uri="{FF2B5EF4-FFF2-40B4-BE49-F238E27FC236}">
                <a16:creationId xmlns:a16="http://schemas.microsoft.com/office/drawing/2014/main" id="{66D41D07-E2F2-4720-3919-2E2F0266C838}"/>
              </a:ext>
            </a:extLst>
          </p:cNvPr>
          <p:cNvSpPr>
            <a:spLocks noGrp="1"/>
          </p:cNvSpPr>
          <p:nvPr>
            <p:ph type="ftr" sz="quarter" idx="11"/>
          </p:nvPr>
        </p:nvSpPr>
        <p:spPr/>
        <p:txBody>
          <a:bodyPr/>
          <a:lstStyle/>
          <a:p>
            <a:r>
              <a:rPr lang="en-US" dirty="0"/>
              <a:t>Non Ducor, Duco</a:t>
            </a:r>
          </a:p>
        </p:txBody>
      </p:sp>
      <p:sp>
        <p:nvSpPr>
          <p:cNvPr id="6" name="Slide Number Placeholder 5">
            <a:extLst>
              <a:ext uri="{FF2B5EF4-FFF2-40B4-BE49-F238E27FC236}">
                <a16:creationId xmlns:a16="http://schemas.microsoft.com/office/drawing/2014/main" id="{20C29D02-4725-F48C-4D79-3D5B0C9D14F7}"/>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2425584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0FE2-2DE6-D5F8-7078-567A28399B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CECE2-FF2D-4B58-7838-79754285DF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D2572-4E7E-D186-57B9-EBE4FAB1B3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3D5B9D-91BC-91ED-2690-8A2054D63B3E}"/>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6" name="Footer Placeholder 5">
            <a:extLst>
              <a:ext uri="{FF2B5EF4-FFF2-40B4-BE49-F238E27FC236}">
                <a16:creationId xmlns:a16="http://schemas.microsoft.com/office/drawing/2014/main" id="{16DD6F90-9418-E1F6-D144-4D820B1CE8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2CD733-0186-614E-738D-D5D79301AAB0}"/>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4011297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3C594-28AE-4F88-0FE4-7552B9E121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3BE6BB-9DDC-B20A-D6D6-5AF5A21A52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1830C-90FC-6247-706F-944B7F4A0C62}"/>
              </a:ext>
            </a:extLst>
          </p:cNvPr>
          <p:cNvSpPr>
            <a:spLocks noGrp="1"/>
          </p:cNvSpPr>
          <p:nvPr>
            <p:ph type="dt" sz="half" idx="10"/>
          </p:nvPr>
        </p:nvSpPr>
        <p:spPr/>
        <p:txBody>
          <a:bodyPr/>
          <a:lstStyle/>
          <a:p>
            <a:fld id="{33E91F8B-8EA7-4015-86AD-525CB3615B81}" type="datetime1">
              <a:rPr lang="en-US" smtClean="0"/>
              <a:t>5/27/2026</a:t>
            </a:fld>
            <a:endParaRPr lang="en-US"/>
          </a:p>
        </p:txBody>
      </p:sp>
      <p:sp>
        <p:nvSpPr>
          <p:cNvPr id="5" name="Footer Placeholder 4">
            <a:extLst>
              <a:ext uri="{FF2B5EF4-FFF2-40B4-BE49-F238E27FC236}">
                <a16:creationId xmlns:a16="http://schemas.microsoft.com/office/drawing/2014/main" id="{DAD74621-6EFD-8A8F-161C-42935068467B}"/>
              </a:ext>
            </a:extLst>
          </p:cNvPr>
          <p:cNvSpPr>
            <a:spLocks noGrp="1"/>
          </p:cNvSpPr>
          <p:nvPr>
            <p:ph type="ftr" sz="quarter" idx="11"/>
          </p:nvPr>
        </p:nvSpPr>
        <p:spPr/>
        <p:txBody>
          <a:bodyPr/>
          <a:lstStyle/>
          <a:p>
            <a:r>
              <a:rPr lang="en-US" dirty="0"/>
              <a:t>Non Ducor, Duco</a:t>
            </a:r>
          </a:p>
        </p:txBody>
      </p:sp>
      <p:sp>
        <p:nvSpPr>
          <p:cNvPr id="6" name="Slide Number Placeholder 5">
            <a:extLst>
              <a:ext uri="{FF2B5EF4-FFF2-40B4-BE49-F238E27FC236}">
                <a16:creationId xmlns:a16="http://schemas.microsoft.com/office/drawing/2014/main" id="{AFBE40A7-BA3C-5BAA-CF96-44F802F4007D}"/>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990050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2272-BC8E-A2D9-F5A9-28BAFEA794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CDA7CE-1FAC-BF3C-E033-293DD7B117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B4F62-17EB-301B-DD29-1790C46D02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E98435-BA55-08DE-672D-8EE212058C62}"/>
              </a:ext>
            </a:extLst>
          </p:cNvPr>
          <p:cNvSpPr>
            <a:spLocks noGrp="1"/>
          </p:cNvSpPr>
          <p:nvPr>
            <p:ph type="dt" sz="half" idx="10"/>
          </p:nvPr>
        </p:nvSpPr>
        <p:spPr/>
        <p:txBody>
          <a:bodyPr/>
          <a:lstStyle/>
          <a:p>
            <a:fld id="{CD6400C7-B938-4CCA-9348-3223EDCC91EB}" type="datetime1">
              <a:rPr lang="en-US" smtClean="0"/>
              <a:t>5/27/2026</a:t>
            </a:fld>
            <a:endParaRPr lang="en-US"/>
          </a:p>
        </p:txBody>
      </p:sp>
      <p:sp>
        <p:nvSpPr>
          <p:cNvPr id="6" name="Footer Placeholder 5">
            <a:extLst>
              <a:ext uri="{FF2B5EF4-FFF2-40B4-BE49-F238E27FC236}">
                <a16:creationId xmlns:a16="http://schemas.microsoft.com/office/drawing/2014/main" id="{3DD65F65-3127-646A-2C6D-BC58C955F0BD}"/>
              </a:ext>
            </a:extLst>
          </p:cNvPr>
          <p:cNvSpPr>
            <a:spLocks noGrp="1"/>
          </p:cNvSpPr>
          <p:nvPr>
            <p:ph type="ftr" sz="quarter" idx="11"/>
          </p:nvPr>
        </p:nvSpPr>
        <p:spPr/>
        <p:txBody>
          <a:bodyPr/>
          <a:lstStyle/>
          <a:p>
            <a:r>
              <a:rPr lang="en-US" dirty="0"/>
              <a:t>Non Ducor, Duco</a:t>
            </a:r>
          </a:p>
        </p:txBody>
      </p:sp>
      <p:sp>
        <p:nvSpPr>
          <p:cNvPr id="7" name="Slide Number Placeholder 6">
            <a:extLst>
              <a:ext uri="{FF2B5EF4-FFF2-40B4-BE49-F238E27FC236}">
                <a16:creationId xmlns:a16="http://schemas.microsoft.com/office/drawing/2014/main" id="{02872191-49A0-EA5D-AE4C-2426D61FA78E}"/>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3851428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2D58-9677-CC7E-9B6E-87B4361162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2F381A-C803-C7A9-1733-4EB34B1727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691407-340A-CC5A-9D48-2B278DAEF9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CF5A48-BA3A-0C89-1EF1-2055F6F8C5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87A195-BDA9-70CD-B4AB-6F82F00557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D07528-D77C-E61C-8783-51ADAF7832DC}"/>
              </a:ext>
            </a:extLst>
          </p:cNvPr>
          <p:cNvSpPr>
            <a:spLocks noGrp="1"/>
          </p:cNvSpPr>
          <p:nvPr>
            <p:ph type="dt" sz="half" idx="10"/>
          </p:nvPr>
        </p:nvSpPr>
        <p:spPr/>
        <p:txBody>
          <a:bodyPr/>
          <a:lstStyle/>
          <a:p>
            <a:fld id="{F44ABAEA-652F-4A38-A80F-B5A0F7DDD752}" type="datetime1">
              <a:rPr lang="en-US" smtClean="0"/>
              <a:t>5/27/2026</a:t>
            </a:fld>
            <a:endParaRPr lang="en-US"/>
          </a:p>
        </p:txBody>
      </p:sp>
      <p:sp>
        <p:nvSpPr>
          <p:cNvPr id="8" name="Footer Placeholder 7">
            <a:extLst>
              <a:ext uri="{FF2B5EF4-FFF2-40B4-BE49-F238E27FC236}">
                <a16:creationId xmlns:a16="http://schemas.microsoft.com/office/drawing/2014/main" id="{648EDAA3-3B45-C31D-29E1-BF244BADB541}"/>
              </a:ext>
            </a:extLst>
          </p:cNvPr>
          <p:cNvSpPr>
            <a:spLocks noGrp="1"/>
          </p:cNvSpPr>
          <p:nvPr>
            <p:ph type="ftr" sz="quarter" idx="11"/>
          </p:nvPr>
        </p:nvSpPr>
        <p:spPr/>
        <p:txBody>
          <a:bodyPr/>
          <a:lstStyle/>
          <a:p>
            <a:r>
              <a:rPr lang="en-US" dirty="0"/>
              <a:t>Non Ducor, Duco</a:t>
            </a:r>
          </a:p>
        </p:txBody>
      </p:sp>
      <p:sp>
        <p:nvSpPr>
          <p:cNvPr id="9" name="Slide Number Placeholder 8">
            <a:extLst>
              <a:ext uri="{FF2B5EF4-FFF2-40B4-BE49-F238E27FC236}">
                <a16:creationId xmlns:a16="http://schemas.microsoft.com/office/drawing/2014/main" id="{5737F755-5DDE-383B-CF32-7D16C3E14BC6}"/>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2171140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E6EA-0501-83D5-6673-1695E0776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B488DA-B7FC-F444-F81C-8DD37FB00340}"/>
              </a:ext>
            </a:extLst>
          </p:cNvPr>
          <p:cNvSpPr>
            <a:spLocks noGrp="1"/>
          </p:cNvSpPr>
          <p:nvPr>
            <p:ph type="dt" sz="half" idx="10"/>
          </p:nvPr>
        </p:nvSpPr>
        <p:spPr/>
        <p:txBody>
          <a:bodyPr/>
          <a:lstStyle/>
          <a:p>
            <a:fld id="{0590C898-54E9-45DF-A269-6BCCCD922322}" type="datetime1">
              <a:rPr lang="en-US" smtClean="0"/>
              <a:t>5/27/2026</a:t>
            </a:fld>
            <a:endParaRPr lang="en-US"/>
          </a:p>
        </p:txBody>
      </p:sp>
      <p:sp>
        <p:nvSpPr>
          <p:cNvPr id="4" name="Footer Placeholder 3">
            <a:extLst>
              <a:ext uri="{FF2B5EF4-FFF2-40B4-BE49-F238E27FC236}">
                <a16:creationId xmlns:a16="http://schemas.microsoft.com/office/drawing/2014/main" id="{B94D0BD9-E3AE-6F87-F9DA-D1793C3D9E3F}"/>
              </a:ext>
            </a:extLst>
          </p:cNvPr>
          <p:cNvSpPr>
            <a:spLocks noGrp="1"/>
          </p:cNvSpPr>
          <p:nvPr>
            <p:ph type="ftr" sz="quarter" idx="11"/>
          </p:nvPr>
        </p:nvSpPr>
        <p:spPr/>
        <p:txBody>
          <a:bodyPr/>
          <a:lstStyle/>
          <a:p>
            <a:r>
              <a:rPr lang="en-US" dirty="0"/>
              <a:t>Non Ducor, Duco</a:t>
            </a:r>
          </a:p>
        </p:txBody>
      </p:sp>
      <p:sp>
        <p:nvSpPr>
          <p:cNvPr id="5" name="Slide Number Placeholder 4">
            <a:extLst>
              <a:ext uri="{FF2B5EF4-FFF2-40B4-BE49-F238E27FC236}">
                <a16:creationId xmlns:a16="http://schemas.microsoft.com/office/drawing/2014/main" id="{EAECE9F7-790C-5600-C95F-5C4F6745AF29}"/>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282351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5D12D6-36A5-7DEA-A003-F7C67BEE97C0}"/>
              </a:ext>
            </a:extLst>
          </p:cNvPr>
          <p:cNvSpPr>
            <a:spLocks noGrp="1"/>
          </p:cNvSpPr>
          <p:nvPr>
            <p:ph type="dt" sz="half" idx="10"/>
          </p:nvPr>
        </p:nvSpPr>
        <p:spPr/>
        <p:txBody>
          <a:bodyPr/>
          <a:lstStyle/>
          <a:p>
            <a:fld id="{DCD1E9ED-1786-4F8D-8751-82294B28D93C}" type="datetime1">
              <a:rPr lang="en-US" smtClean="0"/>
              <a:t>5/27/2026</a:t>
            </a:fld>
            <a:endParaRPr lang="en-US"/>
          </a:p>
        </p:txBody>
      </p:sp>
      <p:sp>
        <p:nvSpPr>
          <p:cNvPr id="3" name="Footer Placeholder 2">
            <a:extLst>
              <a:ext uri="{FF2B5EF4-FFF2-40B4-BE49-F238E27FC236}">
                <a16:creationId xmlns:a16="http://schemas.microsoft.com/office/drawing/2014/main" id="{99E93821-9DC2-D596-A220-EA8278E5DBFF}"/>
              </a:ext>
            </a:extLst>
          </p:cNvPr>
          <p:cNvSpPr>
            <a:spLocks noGrp="1"/>
          </p:cNvSpPr>
          <p:nvPr>
            <p:ph type="ftr" sz="quarter" idx="11"/>
          </p:nvPr>
        </p:nvSpPr>
        <p:spPr/>
        <p:txBody>
          <a:bodyPr/>
          <a:lstStyle/>
          <a:p>
            <a:r>
              <a:rPr lang="en-US" dirty="0"/>
              <a:t>Non Ducor, Duco</a:t>
            </a:r>
          </a:p>
        </p:txBody>
      </p:sp>
      <p:sp>
        <p:nvSpPr>
          <p:cNvPr id="4" name="Slide Number Placeholder 3">
            <a:extLst>
              <a:ext uri="{FF2B5EF4-FFF2-40B4-BE49-F238E27FC236}">
                <a16:creationId xmlns:a16="http://schemas.microsoft.com/office/drawing/2014/main" id="{3DF429D0-62C5-3DE0-3652-A5BDF07746A8}"/>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648236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AFA5-C271-6090-8F31-96D69E58D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562E28-1AC3-D6CB-5052-8098866D5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C87E49-3477-6682-580E-D55825EC3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E1ECFD-FE2E-5B67-784C-99405E409ECA}"/>
              </a:ext>
            </a:extLst>
          </p:cNvPr>
          <p:cNvSpPr>
            <a:spLocks noGrp="1"/>
          </p:cNvSpPr>
          <p:nvPr>
            <p:ph type="dt" sz="half" idx="10"/>
          </p:nvPr>
        </p:nvSpPr>
        <p:spPr/>
        <p:txBody>
          <a:bodyPr/>
          <a:lstStyle/>
          <a:p>
            <a:fld id="{BAF2FA83-073A-4EDA-B509-C02C4F7462F9}" type="datetime1">
              <a:rPr lang="en-US" smtClean="0"/>
              <a:t>5/27/2026</a:t>
            </a:fld>
            <a:endParaRPr lang="en-US"/>
          </a:p>
        </p:txBody>
      </p:sp>
      <p:sp>
        <p:nvSpPr>
          <p:cNvPr id="6" name="Footer Placeholder 5">
            <a:extLst>
              <a:ext uri="{FF2B5EF4-FFF2-40B4-BE49-F238E27FC236}">
                <a16:creationId xmlns:a16="http://schemas.microsoft.com/office/drawing/2014/main" id="{9DCE73C1-70AA-841C-BF8B-2CCE3734AFBD}"/>
              </a:ext>
            </a:extLst>
          </p:cNvPr>
          <p:cNvSpPr>
            <a:spLocks noGrp="1"/>
          </p:cNvSpPr>
          <p:nvPr>
            <p:ph type="ftr" sz="quarter" idx="11"/>
          </p:nvPr>
        </p:nvSpPr>
        <p:spPr/>
        <p:txBody>
          <a:bodyPr/>
          <a:lstStyle/>
          <a:p>
            <a:r>
              <a:rPr lang="en-US" dirty="0"/>
              <a:t>Non Ducor, Duco</a:t>
            </a:r>
          </a:p>
        </p:txBody>
      </p:sp>
      <p:sp>
        <p:nvSpPr>
          <p:cNvPr id="7" name="Slide Number Placeholder 6">
            <a:extLst>
              <a:ext uri="{FF2B5EF4-FFF2-40B4-BE49-F238E27FC236}">
                <a16:creationId xmlns:a16="http://schemas.microsoft.com/office/drawing/2014/main" id="{9C60B560-7117-37F1-F344-807E8A2805AF}"/>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230200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3D278-50CA-239A-54B7-9D9281F65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48D650-F249-68DC-BA41-649A20A2A3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638F2-55E1-48B7-C31B-7FFF09E1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D32FF7-35D2-5F54-B4B7-6E788309F99D}"/>
              </a:ext>
            </a:extLst>
          </p:cNvPr>
          <p:cNvSpPr>
            <a:spLocks noGrp="1"/>
          </p:cNvSpPr>
          <p:nvPr>
            <p:ph type="dt" sz="half" idx="10"/>
          </p:nvPr>
        </p:nvSpPr>
        <p:spPr/>
        <p:txBody>
          <a:bodyPr/>
          <a:lstStyle/>
          <a:p>
            <a:fld id="{C270EBFC-447F-4EB5-AD16-560CCCF4BA9D}" type="datetime1">
              <a:rPr lang="en-US" smtClean="0"/>
              <a:t>5/27/2026</a:t>
            </a:fld>
            <a:endParaRPr lang="en-US"/>
          </a:p>
        </p:txBody>
      </p:sp>
      <p:sp>
        <p:nvSpPr>
          <p:cNvPr id="6" name="Footer Placeholder 5">
            <a:extLst>
              <a:ext uri="{FF2B5EF4-FFF2-40B4-BE49-F238E27FC236}">
                <a16:creationId xmlns:a16="http://schemas.microsoft.com/office/drawing/2014/main" id="{FE9D7C4B-923B-EADE-D58E-BC2FDD462477}"/>
              </a:ext>
            </a:extLst>
          </p:cNvPr>
          <p:cNvSpPr>
            <a:spLocks noGrp="1"/>
          </p:cNvSpPr>
          <p:nvPr>
            <p:ph type="ftr" sz="quarter" idx="11"/>
          </p:nvPr>
        </p:nvSpPr>
        <p:spPr/>
        <p:txBody>
          <a:bodyPr/>
          <a:lstStyle/>
          <a:p>
            <a:r>
              <a:rPr lang="en-US" dirty="0"/>
              <a:t>Non Ducor, Duco</a:t>
            </a:r>
          </a:p>
        </p:txBody>
      </p:sp>
      <p:sp>
        <p:nvSpPr>
          <p:cNvPr id="7" name="Slide Number Placeholder 6">
            <a:extLst>
              <a:ext uri="{FF2B5EF4-FFF2-40B4-BE49-F238E27FC236}">
                <a16:creationId xmlns:a16="http://schemas.microsoft.com/office/drawing/2014/main" id="{9497D8B6-6341-6577-F409-B56B1C81D1E5}"/>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138966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D711-F6B3-AAF6-CC0E-24F8B577E9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317729-6FBC-851B-BFAE-576719E787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C813E-0A4A-6306-C055-0F3D55E87819}"/>
              </a:ext>
            </a:extLst>
          </p:cNvPr>
          <p:cNvSpPr>
            <a:spLocks noGrp="1"/>
          </p:cNvSpPr>
          <p:nvPr>
            <p:ph type="dt" sz="half" idx="10"/>
          </p:nvPr>
        </p:nvSpPr>
        <p:spPr/>
        <p:txBody>
          <a:bodyPr/>
          <a:lstStyle/>
          <a:p>
            <a:fld id="{83879C78-97D3-4D60-BE17-4909E34085D1}" type="datetime1">
              <a:rPr lang="en-US" smtClean="0"/>
              <a:t>5/27/2026</a:t>
            </a:fld>
            <a:endParaRPr lang="en-US"/>
          </a:p>
        </p:txBody>
      </p:sp>
      <p:sp>
        <p:nvSpPr>
          <p:cNvPr id="5" name="Footer Placeholder 4">
            <a:extLst>
              <a:ext uri="{FF2B5EF4-FFF2-40B4-BE49-F238E27FC236}">
                <a16:creationId xmlns:a16="http://schemas.microsoft.com/office/drawing/2014/main" id="{32489A1B-BD35-8C4F-9DF9-56AC7D274C52}"/>
              </a:ext>
            </a:extLst>
          </p:cNvPr>
          <p:cNvSpPr>
            <a:spLocks noGrp="1"/>
          </p:cNvSpPr>
          <p:nvPr>
            <p:ph type="ftr" sz="quarter" idx="11"/>
          </p:nvPr>
        </p:nvSpPr>
        <p:spPr/>
        <p:txBody>
          <a:bodyPr/>
          <a:lstStyle/>
          <a:p>
            <a:r>
              <a:rPr lang="en-US" dirty="0"/>
              <a:t>Non Ducor, Duco</a:t>
            </a:r>
          </a:p>
        </p:txBody>
      </p:sp>
      <p:sp>
        <p:nvSpPr>
          <p:cNvPr id="6" name="Slide Number Placeholder 5">
            <a:extLst>
              <a:ext uri="{FF2B5EF4-FFF2-40B4-BE49-F238E27FC236}">
                <a16:creationId xmlns:a16="http://schemas.microsoft.com/office/drawing/2014/main" id="{F622085B-DE9A-B0F9-181A-378EB21382C8}"/>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1630548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B614C8-5A68-BB39-38B8-898CEC5EFA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F8B632-3CBE-3E3D-7AF6-C057F2796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95B89-1A74-8FEA-FDE1-2C13B75B33CF}"/>
              </a:ext>
            </a:extLst>
          </p:cNvPr>
          <p:cNvSpPr>
            <a:spLocks noGrp="1"/>
          </p:cNvSpPr>
          <p:nvPr>
            <p:ph type="dt" sz="half" idx="10"/>
          </p:nvPr>
        </p:nvSpPr>
        <p:spPr/>
        <p:txBody>
          <a:bodyPr/>
          <a:lstStyle/>
          <a:p>
            <a:fld id="{ACBB8820-9BA3-4AF5-AD0B-6F5050F0823B}" type="datetime1">
              <a:rPr lang="en-US" smtClean="0"/>
              <a:t>5/27/2026</a:t>
            </a:fld>
            <a:endParaRPr lang="en-US"/>
          </a:p>
        </p:txBody>
      </p:sp>
      <p:sp>
        <p:nvSpPr>
          <p:cNvPr id="5" name="Footer Placeholder 4">
            <a:extLst>
              <a:ext uri="{FF2B5EF4-FFF2-40B4-BE49-F238E27FC236}">
                <a16:creationId xmlns:a16="http://schemas.microsoft.com/office/drawing/2014/main" id="{E0674AEA-0C74-3E83-F15E-4A9E95FA55D4}"/>
              </a:ext>
            </a:extLst>
          </p:cNvPr>
          <p:cNvSpPr>
            <a:spLocks noGrp="1"/>
          </p:cNvSpPr>
          <p:nvPr>
            <p:ph type="ftr" sz="quarter" idx="11"/>
          </p:nvPr>
        </p:nvSpPr>
        <p:spPr/>
        <p:txBody>
          <a:bodyPr/>
          <a:lstStyle/>
          <a:p>
            <a:r>
              <a:rPr lang="en-US" dirty="0"/>
              <a:t>Non Ducor, Duco</a:t>
            </a:r>
          </a:p>
        </p:txBody>
      </p:sp>
      <p:sp>
        <p:nvSpPr>
          <p:cNvPr id="6" name="Slide Number Placeholder 5">
            <a:extLst>
              <a:ext uri="{FF2B5EF4-FFF2-40B4-BE49-F238E27FC236}">
                <a16:creationId xmlns:a16="http://schemas.microsoft.com/office/drawing/2014/main" id="{E8207760-37FB-AE43-C6FA-06142CC1891A}"/>
              </a:ext>
            </a:extLst>
          </p:cNvPr>
          <p:cNvSpPr>
            <a:spLocks noGrp="1"/>
          </p:cNvSpPr>
          <p:nvPr>
            <p:ph type="sldNum" sz="quarter" idx="12"/>
          </p:nvPr>
        </p:nvSpPr>
        <p:spPr/>
        <p:txBody>
          <a:bodyPr/>
          <a:lstStyle/>
          <a:p>
            <a:fld id="{BCE692A9-70C2-463A-B27D-5764377B58C6}" type="slidenum">
              <a:rPr lang="en-US" smtClean="0"/>
              <a:t>‹#›</a:t>
            </a:fld>
            <a:endParaRPr lang="en-US"/>
          </a:p>
        </p:txBody>
      </p:sp>
    </p:spTree>
    <p:extLst>
      <p:ext uri="{BB962C8B-B14F-4D97-AF65-F5344CB8AC3E}">
        <p14:creationId xmlns:p14="http://schemas.microsoft.com/office/powerpoint/2010/main" val="3488199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97B0A-BFE8-8F3D-1C95-2A6F1B2652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D0C47D-7551-AED2-AE13-234C30E0CD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59DD2D-8A28-8CE3-F364-7000C7001D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B11552-907E-895E-AEAC-9B5251A5A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A2B2BC-F804-5BC5-9AA4-80D832D44C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846882-DDB9-A956-E887-3AAA57B3F74C}"/>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8" name="Footer Placeholder 7">
            <a:extLst>
              <a:ext uri="{FF2B5EF4-FFF2-40B4-BE49-F238E27FC236}">
                <a16:creationId xmlns:a16="http://schemas.microsoft.com/office/drawing/2014/main" id="{238C6A9D-06D2-D184-EC9E-42B0F7716D5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856E3B5-8F54-A3F0-FB4B-737904FD4FA3}"/>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1137047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7ED5-0376-8F35-D1C4-3EABB90DF8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CCF489-45B4-6939-36C2-884054F33DC2}"/>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4" name="Footer Placeholder 3">
            <a:extLst>
              <a:ext uri="{FF2B5EF4-FFF2-40B4-BE49-F238E27FC236}">
                <a16:creationId xmlns:a16="http://schemas.microsoft.com/office/drawing/2014/main" id="{1DFCEC8C-0528-012E-D72C-F794433BA2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8D7D64-BF7E-9635-BCB5-90B07E5A95FF}"/>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169880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60AD15-D69F-11B1-F2BF-9AC7E192DE0C}"/>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3" name="Footer Placeholder 2">
            <a:extLst>
              <a:ext uri="{FF2B5EF4-FFF2-40B4-BE49-F238E27FC236}">
                <a16:creationId xmlns:a16="http://schemas.microsoft.com/office/drawing/2014/main" id="{FF4FBC5A-DF5A-DEE8-56EC-0167AA2FD37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B7E91F1-41AF-2C33-7C22-4DA8F5AF0F4E}"/>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4148776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585A-5122-8551-DE20-275E74634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F4365F-E0A3-CAA6-130F-F5860D4034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47459-1C60-9E00-4B72-1F3607DAC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501883-C8C5-E9D8-C0D7-B50933AA78ED}"/>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6" name="Footer Placeholder 5">
            <a:extLst>
              <a:ext uri="{FF2B5EF4-FFF2-40B4-BE49-F238E27FC236}">
                <a16:creationId xmlns:a16="http://schemas.microsoft.com/office/drawing/2014/main" id="{41FB3E56-4727-920E-EE89-6780C9B4FA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95750A-9323-01C2-32F0-9CA332D8B2FF}"/>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278041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D081-F420-701A-5E83-E8251BF9E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619916-FDF8-580B-94E8-865690332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EFFDF34-F7DC-5D21-970E-FEEF0E426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6CB4A-9B7A-FD89-A694-11394D6604E6}"/>
              </a:ext>
            </a:extLst>
          </p:cNvPr>
          <p:cNvSpPr>
            <a:spLocks noGrp="1"/>
          </p:cNvSpPr>
          <p:nvPr>
            <p:ph type="dt" sz="half" idx="10"/>
          </p:nvPr>
        </p:nvSpPr>
        <p:spPr/>
        <p:txBody>
          <a:bodyPr/>
          <a:lstStyle/>
          <a:p>
            <a:fld id="{B9D91907-0C00-487F-A9D7-8ACA244B5073}" type="datetimeFigureOut">
              <a:rPr lang="en-US" smtClean="0"/>
              <a:t>5/27/2026</a:t>
            </a:fld>
            <a:endParaRPr lang="en-US" dirty="0"/>
          </a:p>
        </p:txBody>
      </p:sp>
      <p:sp>
        <p:nvSpPr>
          <p:cNvPr id="6" name="Footer Placeholder 5">
            <a:extLst>
              <a:ext uri="{FF2B5EF4-FFF2-40B4-BE49-F238E27FC236}">
                <a16:creationId xmlns:a16="http://schemas.microsoft.com/office/drawing/2014/main" id="{9B981359-26A8-37DE-BFAC-23FAA6AC9B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00AB90-EC0A-257F-C1A4-0C6398CC76C3}"/>
              </a:ext>
            </a:extLst>
          </p:cNvPr>
          <p:cNvSpPr>
            <a:spLocks noGrp="1"/>
          </p:cNvSpPr>
          <p:nvPr>
            <p:ph type="sldNum" sz="quarter" idx="12"/>
          </p:nvPr>
        </p:nvSpPr>
        <p:spPr/>
        <p:txBody>
          <a:bodyPr/>
          <a:lstStyle/>
          <a:p>
            <a:fld id="{D5457C6B-5348-4EF8-8320-523C266BB09F}" type="slidenum">
              <a:rPr lang="en-US" smtClean="0"/>
              <a:t>‹#›</a:t>
            </a:fld>
            <a:endParaRPr lang="en-US" dirty="0"/>
          </a:p>
        </p:txBody>
      </p:sp>
    </p:spTree>
    <p:extLst>
      <p:ext uri="{BB962C8B-B14F-4D97-AF65-F5344CB8AC3E}">
        <p14:creationId xmlns:p14="http://schemas.microsoft.com/office/powerpoint/2010/main" val="208738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23DCD6-C9FE-F525-032C-5BCD45656C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A6F2DE-B74C-8A68-FEF4-241A91FBE6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B243B-E08F-9B47-5615-2E69DA1D16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91907-0C00-487F-A9D7-8ACA244B5073}" type="datetimeFigureOut">
              <a:rPr lang="en-US" smtClean="0"/>
              <a:t>5/27/2026</a:t>
            </a:fld>
            <a:endParaRPr lang="en-US" dirty="0"/>
          </a:p>
        </p:txBody>
      </p:sp>
      <p:sp>
        <p:nvSpPr>
          <p:cNvPr id="5" name="Footer Placeholder 4">
            <a:extLst>
              <a:ext uri="{FF2B5EF4-FFF2-40B4-BE49-F238E27FC236}">
                <a16:creationId xmlns:a16="http://schemas.microsoft.com/office/drawing/2014/main" id="{E889F54D-4FBC-3955-CDCE-C05B9806C7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5473C81-A1E2-0B01-A4F2-A64BB5D4E2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57C6B-5348-4EF8-8320-523C266BB09F}" type="slidenum">
              <a:rPr lang="en-US" smtClean="0"/>
              <a:t>‹#›</a:t>
            </a:fld>
            <a:endParaRPr lang="en-US" dirty="0"/>
          </a:p>
        </p:txBody>
      </p:sp>
    </p:spTree>
    <p:extLst>
      <p:ext uri="{BB962C8B-B14F-4D97-AF65-F5344CB8AC3E}">
        <p14:creationId xmlns:p14="http://schemas.microsoft.com/office/powerpoint/2010/main" val="1186302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0216896" cy="7132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2879" y="1154056"/>
            <a:ext cx="11094720" cy="52552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70688" y="649224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8CD5B-C6B4-4654-A6CF-228D50BB7C46}" type="datetimeFigureOut">
              <a:rPr lang="en-US" smtClean="0"/>
              <a:t>5/27/2026</a:t>
            </a:fld>
            <a:endParaRPr lang="en-US" dirty="0"/>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404600" y="-19376"/>
            <a:ext cx="812800" cy="6877376"/>
          </a:xfrm>
          <a:prstGeom prst="rect">
            <a:avLst/>
          </a:prstGeom>
          <a:solidFill>
            <a:schemeClr val="bg1"/>
          </a:solidFill>
          <a:effectLst>
            <a:softEdge rad="50800"/>
          </a:effectLst>
        </p:spPr>
      </p:pic>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210801" y="68622"/>
            <a:ext cx="1866799" cy="770054"/>
          </a:xfrm>
          <a:prstGeom prst="rect">
            <a:avLst/>
          </a:prstGeom>
          <a:effectLst>
            <a:glow rad="101600">
              <a:schemeClr val="accent1">
                <a:satMod val="175000"/>
                <a:alpha val="40000"/>
              </a:schemeClr>
            </a:glow>
          </a:effectLst>
        </p:spPr>
      </p:pic>
      <p:sp>
        <p:nvSpPr>
          <p:cNvPr id="9" name="Rectangle 8"/>
          <p:cNvSpPr/>
          <p:nvPr userDrawn="1"/>
        </p:nvSpPr>
        <p:spPr>
          <a:xfrm>
            <a:off x="0" y="937753"/>
            <a:ext cx="12192000" cy="71717"/>
          </a:xfrm>
          <a:prstGeom prst="rect">
            <a:avLst/>
          </a:prstGeom>
          <a:gradFill>
            <a:gsLst>
              <a:gs pos="76000">
                <a:srgbClr val="123E64"/>
              </a:gs>
              <a:gs pos="51000">
                <a:srgbClr val="376D9D"/>
              </a:gs>
              <a:gs pos="26000">
                <a:srgbClr val="0070C0"/>
              </a:gs>
              <a:gs pos="100000">
                <a:schemeClr val="tx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c" descr="CLASSIFICATION: UNCLASSIFIED//FOUO"/>
          <p:cNvSpPr txBox="1">
            <a:spLocks noChangeArrowheads="1"/>
          </p:cNvSpPr>
          <p:nvPr userDrawn="1"/>
        </p:nvSpPr>
        <p:spPr bwMode="auto">
          <a:xfrm>
            <a:off x="0" y="6580135"/>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11" name="fc" descr="CLASSIFICATION: UNCLASSIFIED//FOUO"/>
          <p:cNvSpPr txBox="1">
            <a:spLocks noChangeArrowheads="1"/>
          </p:cNvSpPr>
          <p:nvPr userDrawn="1"/>
        </p:nvSpPr>
        <p:spPr bwMode="auto">
          <a:xfrm>
            <a:off x="0" y="1"/>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6" name="Slide Number Placeholder 5"/>
          <p:cNvSpPr>
            <a:spLocks noGrp="1"/>
          </p:cNvSpPr>
          <p:nvPr>
            <p:ph type="sldNum" sz="quarter" idx="4"/>
          </p:nvPr>
        </p:nvSpPr>
        <p:spPr>
          <a:xfrm>
            <a:off x="9229344" y="6492241"/>
            <a:ext cx="2743200" cy="365125"/>
          </a:xfrm>
          <a:prstGeom prst="rect">
            <a:avLst/>
          </a:prstGeom>
        </p:spPr>
        <p:txBody>
          <a:bodyPr vert="horz" lIns="91440" tIns="45720" rIns="91440" bIns="45720" rtlCol="0" anchor="ctr"/>
          <a:lstStyle>
            <a:lvl1pPr algn="r">
              <a:defRPr sz="1200">
                <a:solidFill>
                  <a:schemeClr val="bg1"/>
                </a:solidFill>
              </a:defRPr>
            </a:lvl1p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28870401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ftr="0" dt="0"/>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800"/>
        </a:spcBef>
        <a:buFont typeface="Wingdings" panose="05000000000000000000" pitchFamily="2" charset="2"/>
        <a:buChar char="§"/>
        <a:defRPr sz="2400" b="0" kern="1200">
          <a:solidFill>
            <a:schemeClr val="tx1"/>
          </a:solidFill>
          <a:latin typeface="Arial" panose="020B0604020202020204" pitchFamily="34" charset="0"/>
          <a:ea typeface="+mn-ea"/>
          <a:cs typeface="Arial" panose="020B0604020202020204" pitchFamily="34" charset="0"/>
        </a:defRPr>
      </a:lvl1pPr>
      <a:lvl2pPr marL="576263" indent="-228600" algn="l" defTabSz="914400" rtl="0" eaLnBrk="1" latinLnBrk="0" hangingPunct="1">
        <a:lnSpc>
          <a:spcPct val="100000"/>
        </a:lnSpc>
        <a:spcBef>
          <a:spcPts val="6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52538" indent="-228600" algn="l" defTabSz="914400" rtl="0" eaLnBrk="1" latinLnBrk="0" hangingPunct="1">
        <a:lnSpc>
          <a:spcPct val="100000"/>
        </a:lnSpc>
        <a:spcBef>
          <a:spcPts val="6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603375" indent="-228600" algn="l" defTabSz="914400" rtl="0" eaLnBrk="1" latinLnBrk="0" hangingPunct="1">
        <a:lnSpc>
          <a:spcPct val="100000"/>
        </a:lnSpc>
        <a:spcBef>
          <a:spcPts val="6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0216896" cy="7132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2879" y="1154056"/>
            <a:ext cx="11094720" cy="52552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70688" y="649224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8CD5B-C6B4-4654-A6CF-228D50BB7C46}" type="datetimeFigureOut">
              <a:rPr lang="en-US" smtClean="0"/>
              <a:t>5/27/2026</a:t>
            </a:fld>
            <a:endParaRPr lang="en-US" dirty="0"/>
          </a:p>
        </p:txBody>
      </p:sp>
      <p:pic>
        <p:nvPicPr>
          <p:cNvPr id="7" name="Picture 6"/>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11404600" y="-19376"/>
            <a:ext cx="812800" cy="6877376"/>
          </a:xfrm>
          <a:prstGeom prst="rect">
            <a:avLst/>
          </a:prstGeom>
          <a:solidFill>
            <a:schemeClr val="bg1"/>
          </a:solidFill>
          <a:effectLst>
            <a:softEdge rad="50800"/>
          </a:effectLst>
        </p:spPr>
      </p:pic>
      <p:pic>
        <p:nvPicPr>
          <p:cNvPr id="8" name="Picture 7"/>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210801" y="68622"/>
            <a:ext cx="1866799" cy="770054"/>
          </a:xfrm>
          <a:prstGeom prst="rect">
            <a:avLst/>
          </a:prstGeom>
          <a:effectLst>
            <a:glow rad="101600">
              <a:schemeClr val="accent1">
                <a:satMod val="175000"/>
                <a:alpha val="40000"/>
              </a:schemeClr>
            </a:glow>
          </a:effectLst>
        </p:spPr>
      </p:pic>
      <p:sp>
        <p:nvSpPr>
          <p:cNvPr id="9" name="Rectangle 8"/>
          <p:cNvSpPr/>
          <p:nvPr userDrawn="1"/>
        </p:nvSpPr>
        <p:spPr>
          <a:xfrm>
            <a:off x="0" y="937753"/>
            <a:ext cx="12192000" cy="71717"/>
          </a:xfrm>
          <a:prstGeom prst="rect">
            <a:avLst/>
          </a:prstGeom>
          <a:gradFill>
            <a:gsLst>
              <a:gs pos="76000">
                <a:srgbClr val="123E64"/>
              </a:gs>
              <a:gs pos="51000">
                <a:srgbClr val="376D9D"/>
              </a:gs>
              <a:gs pos="26000">
                <a:srgbClr val="0070C0"/>
              </a:gs>
              <a:gs pos="100000">
                <a:schemeClr val="tx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c" descr="CLASSIFICATION: UNCLASSIFIED//FOUO"/>
          <p:cNvSpPr txBox="1">
            <a:spLocks noChangeArrowheads="1"/>
          </p:cNvSpPr>
          <p:nvPr userDrawn="1"/>
        </p:nvSpPr>
        <p:spPr bwMode="auto">
          <a:xfrm>
            <a:off x="0" y="6580135"/>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11" name="fc" descr="CLASSIFICATION: UNCLASSIFIED//FOUO"/>
          <p:cNvSpPr txBox="1">
            <a:spLocks noChangeArrowheads="1"/>
          </p:cNvSpPr>
          <p:nvPr userDrawn="1"/>
        </p:nvSpPr>
        <p:spPr bwMode="auto">
          <a:xfrm>
            <a:off x="0" y="1"/>
            <a:ext cx="1219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tahoma" pitchFamily="34" charset="0"/>
                <a:cs typeface="Arial" charset="0"/>
              </a:rPr>
              <a:t>CUI</a:t>
            </a:r>
          </a:p>
        </p:txBody>
      </p:sp>
      <p:sp>
        <p:nvSpPr>
          <p:cNvPr id="6" name="Slide Number Placeholder 5"/>
          <p:cNvSpPr>
            <a:spLocks noGrp="1"/>
          </p:cNvSpPr>
          <p:nvPr>
            <p:ph type="sldNum" sz="quarter" idx="4"/>
          </p:nvPr>
        </p:nvSpPr>
        <p:spPr>
          <a:xfrm>
            <a:off x="9229344" y="6492241"/>
            <a:ext cx="2743200" cy="365125"/>
          </a:xfrm>
          <a:prstGeom prst="rect">
            <a:avLst/>
          </a:prstGeom>
        </p:spPr>
        <p:txBody>
          <a:bodyPr vert="horz" lIns="91440" tIns="45720" rIns="91440" bIns="45720" rtlCol="0" anchor="ctr"/>
          <a:lstStyle>
            <a:lvl1pPr algn="r">
              <a:defRPr sz="1200">
                <a:solidFill>
                  <a:schemeClr val="bg1"/>
                </a:solidFill>
              </a:defRPr>
            </a:lvl1pPr>
          </a:lstStyle>
          <a:p>
            <a:fld id="{9DC5E139-98A5-4894-A5B8-DB22CDFCBDD0}" type="slidenum">
              <a:rPr lang="en-US" smtClean="0"/>
              <a:pPr/>
              <a:t>‹#›</a:t>
            </a:fld>
            <a:endParaRPr lang="en-US" dirty="0"/>
          </a:p>
        </p:txBody>
      </p:sp>
    </p:spTree>
    <p:extLst>
      <p:ext uri="{BB962C8B-B14F-4D97-AF65-F5344CB8AC3E}">
        <p14:creationId xmlns:p14="http://schemas.microsoft.com/office/powerpoint/2010/main" val="388858212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800"/>
        </a:spcBef>
        <a:buFont typeface="Wingdings" panose="05000000000000000000" pitchFamily="2" charset="2"/>
        <a:buChar char="§"/>
        <a:defRPr sz="2400" b="0" kern="1200">
          <a:solidFill>
            <a:schemeClr val="tx1"/>
          </a:solidFill>
          <a:latin typeface="Arial" panose="020B0604020202020204" pitchFamily="34" charset="0"/>
          <a:ea typeface="+mn-ea"/>
          <a:cs typeface="Arial" panose="020B0604020202020204" pitchFamily="34" charset="0"/>
        </a:defRPr>
      </a:lvl1pPr>
      <a:lvl2pPr marL="576263" indent="-228600" algn="l" defTabSz="914400" rtl="0" eaLnBrk="1" latinLnBrk="0" hangingPunct="1">
        <a:lnSpc>
          <a:spcPct val="100000"/>
        </a:lnSpc>
        <a:spcBef>
          <a:spcPts val="6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52538" indent="-228600" algn="l" defTabSz="914400" rtl="0" eaLnBrk="1" latinLnBrk="0" hangingPunct="1">
        <a:lnSpc>
          <a:spcPct val="100000"/>
        </a:lnSpc>
        <a:spcBef>
          <a:spcPts val="6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603375" indent="-228600" algn="l" defTabSz="914400" rtl="0" eaLnBrk="1" latinLnBrk="0" hangingPunct="1">
        <a:lnSpc>
          <a:spcPct val="100000"/>
        </a:lnSpc>
        <a:spcBef>
          <a:spcPts val="6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B365A-2C9A-757B-9C66-C26EB2485F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8BAEB0-3972-3E01-1A46-05CCEE7BB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D82C8-F203-DD35-0783-202FA6E0C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260B71-1623-4712-9873-F7696E3052BB}" type="datetime1">
              <a:rPr lang="en-US" smtClean="0"/>
              <a:t>5/27/2026</a:t>
            </a:fld>
            <a:endParaRPr lang="en-US"/>
          </a:p>
        </p:txBody>
      </p:sp>
      <p:sp>
        <p:nvSpPr>
          <p:cNvPr id="5" name="Footer Placeholder 4">
            <a:extLst>
              <a:ext uri="{FF2B5EF4-FFF2-40B4-BE49-F238E27FC236}">
                <a16:creationId xmlns:a16="http://schemas.microsoft.com/office/drawing/2014/main" id="{58BAC659-1ACC-4E4E-7BB1-26CFE1CE02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Non Ducor, Duco</a:t>
            </a:r>
          </a:p>
        </p:txBody>
      </p:sp>
      <p:sp>
        <p:nvSpPr>
          <p:cNvPr id="6" name="Slide Number Placeholder 5">
            <a:extLst>
              <a:ext uri="{FF2B5EF4-FFF2-40B4-BE49-F238E27FC236}">
                <a16:creationId xmlns:a16="http://schemas.microsoft.com/office/drawing/2014/main" id="{4BFAE0C6-F643-F9F3-5F7A-D2A5FEA57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E692A9-70C2-463A-B27D-5764377B58C6}" type="slidenum">
              <a:rPr lang="en-US" smtClean="0"/>
              <a:t>‹#›</a:t>
            </a:fld>
            <a:endParaRPr lang="en-US"/>
          </a:p>
        </p:txBody>
      </p:sp>
    </p:spTree>
    <p:extLst>
      <p:ext uri="{BB962C8B-B14F-4D97-AF65-F5344CB8AC3E}">
        <p14:creationId xmlns:p14="http://schemas.microsoft.com/office/powerpoint/2010/main" val="28446615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vimeo.com/1029268236/8edba1e0fb?share=copy" TargetMode="External"/><Relationship Id="rId7" Type="http://schemas.openxmlformats.org/officeDocument/2006/relationships/image" Target="../media/image21.png"/><Relationship Id="rId2" Type="http://schemas.openxmlformats.org/officeDocument/2006/relationships/hyperlink" Target="https://usaf.dps.mil/sites/22684/WPAFB/WPAFB_C2_Modernization/TAK%20Center%20Of%20Excellence" TargetMode="Externa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7C9897A-2051-418C-3771-0865103A00A0}"/>
              </a:ext>
            </a:extLst>
          </p:cNvPr>
          <p:cNvPicPr>
            <a:picLocks noChangeAspect="1"/>
          </p:cNvPicPr>
          <p:nvPr/>
        </p:nvPicPr>
        <p:blipFill>
          <a:blip r:embed="rId3"/>
          <a:srcRect l="9259" r="10269"/>
          <a:stretch>
            <a:fillRect/>
          </a:stretch>
        </p:blipFill>
        <p:spPr>
          <a:xfrm>
            <a:off x="3362036" y="-211"/>
            <a:ext cx="8829964" cy="6858000"/>
          </a:xfrm>
          <a:prstGeom prst="rect">
            <a:avLst/>
          </a:prstGeom>
        </p:spPr>
      </p:pic>
      <p:sp>
        <p:nvSpPr>
          <p:cNvPr id="4" name="Rectangle 3">
            <a:extLst>
              <a:ext uri="{FF2B5EF4-FFF2-40B4-BE49-F238E27FC236}">
                <a16:creationId xmlns:a16="http://schemas.microsoft.com/office/drawing/2014/main" id="{02C2EAC6-E236-A4C1-5F92-2717B61AD309}"/>
              </a:ext>
            </a:extLst>
          </p:cNvPr>
          <p:cNvSpPr/>
          <p:nvPr/>
        </p:nvSpPr>
        <p:spPr>
          <a:xfrm>
            <a:off x="0" y="0"/>
            <a:ext cx="4657458" cy="6858000"/>
          </a:xfrm>
          <a:prstGeom prst="rect">
            <a:avLst/>
          </a:prstGeom>
          <a:solidFill>
            <a:srgbClr val="455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2B4CF3EB-AA45-5D6B-AC4C-A428C273E6A7}"/>
              </a:ext>
            </a:extLst>
          </p:cNvPr>
          <p:cNvSpPr txBox="1"/>
          <p:nvPr/>
        </p:nvSpPr>
        <p:spPr>
          <a:xfrm>
            <a:off x="0" y="1493613"/>
            <a:ext cx="4657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krobat ExtraBold" panose="00000900000000000000" pitchFamily="50" charset="0"/>
                <a:ea typeface="+mn-ea"/>
                <a:cs typeface="+mn-cs"/>
              </a:rPr>
              <a:t>AFTAK Center of Excellence</a:t>
            </a:r>
          </a:p>
        </p:txBody>
      </p:sp>
      <p:sp>
        <p:nvSpPr>
          <p:cNvPr id="10" name="Rectangle 9">
            <a:extLst>
              <a:ext uri="{FF2B5EF4-FFF2-40B4-BE49-F238E27FC236}">
                <a16:creationId xmlns:a16="http://schemas.microsoft.com/office/drawing/2014/main" id="{D40433F0-8222-591F-0CB9-BE7E0D72E438}"/>
              </a:ext>
            </a:extLst>
          </p:cNvPr>
          <p:cNvSpPr/>
          <p:nvPr/>
        </p:nvSpPr>
        <p:spPr>
          <a:xfrm>
            <a:off x="885824" y="5238274"/>
            <a:ext cx="381002" cy="45719"/>
          </a:xfrm>
          <a:prstGeom prst="rect">
            <a:avLst/>
          </a:prstGeom>
          <a:solidFill>
            <a:srgbClr val="14C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2B15DCD1-0C0E-8402-AB95-D3439FA15E4C}"/>
              </a:ext>
            </a:extLst>
          </p:cNvPr>
          <p:cNvSpPr txBox="1"/>
          <p:nvPr/>
        </p:nvSpPr>
        <p:spPr>
          <a:xfrm>
            <a:off x="133073" y="5409277"/>
            <a:ext cx="2621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Mr. Kevan Dilworth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Roboto Light" panose="02000000000000000000" pitchFamily="2" charset="0"/>
                <a:ea typeface="Roboto Light" panose="02000000000000000000" pitchFamily="2" charset="0"/>
                <a:cs typeface="Roboto Light" panose="02000000000000000000" pitchFamily="2" charset="0"/>
              </a:rPr>
              <a:t>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C2 Modernization Branch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COMM: 937-713-3938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Kevan.dilworth.3@us.af.mil</a:t>
            </a:r>
          </a:p>
        </p:txBody>
      </p:sp>
      <p:pic>
        <p:nvPicPr>
          <p:cNvPr id="2" name="Picture 1">
            <a:extLst>
              <a:ext uri="{FF2B5EF4-FFF2-40B4-BE49-F238E27FC236}">
                <a16:creationId xmlns:a16="http://schemas.microsoft.com/office/drawing/2014/main" id="{ED8411BC-0412-BC60-56F7-4652D886D1A2}"/>
              </a:ext>
            </a:extLst>
          </p:cNvPr>
          <p:cNvPicPr>
            <a:picLocks noChangeAspect="1"/>
          </p:cNvPicPr>
          <p:nvPr/>
        </p:nvPicPr>
        <p:blipFill>
          <a:blip r:embed="rId4"/>
          <a:stretch>
            <a:fillRect/>
          </a:stretch>
        </p:blipFill>
        <p:spPr>
          <a:xfrm>
            <a:off x="1249111" y="2297655"/>
            <a:ext cx="2159235" cy="2159235"/>
          </a:xfrm>
          <a:prstGeom prst="rect">
            <a:avLst/>
          </a:prstGeom>
        </p:spPr>
      </p:pic>
      <p:pic>
        <p:nvPicPr>
          <p:cNvPr id="7" name="Picture 6">
            <a:extLst>
              <a:ext uri="{FF2B5EF4-FFF2-40B4-BE49-F238E27FC236}">
                <a16:creationId xmlns:a16="http://schemas.microsoft.com/office/drawing/2014/main" id="{8A5271E0-3F63-D237-1DAF-DA7262EFE8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18" b="89637" l="9962" r="89655">
                        <a14:foregroundMark x1="43678" y1="36269" x2="43678" y2="36269"/>
                        <a14:foregroundMark x1="47510" y1="42487" x2="47510" y2="42487"/>
                        <a14:foregroundMark x1="43678" y1="52332" x2="43678" y2="52332"/>
                        <a14:foregroundMark x1="41762" y1="48705" x2="41762" y2="48705"/>
                        <a14:foregroundMark x1="40996" y1="48705" x2="40996" y2="48705"/>
                        <a14:foregroundMark x1="46360" y1="45078" x2="46360" y2="45078"/>
                        <a14:foregroundMark x1="35249" y1="36269" x2="35249" y2="36269"/>
                        <a14:foregroundMark x1="35249" y1="36269" x2="35249" y2="36269"/>
                        <a14:foregroundMark x1="33333" y1="34715" x2="33333" y2="34715"/>
                        <a14:foregroundMark x1="33333" y1="32124" x2="33333" y2="32124"/>
                        <a14:foregroundMark x1="47510" y1="55959" x2="47510" y2="55959"/>
                        <a14:foregroundMark x1="47510" y1="63731" x2="47510" y2="63731"/>
                        <a14:foregroundMark x1="45594" y1="64767" x2="45594" y2="64767"/>
                        <a14:foregroundMark x1="50958" y1="6218" x2="50958" y2="6218"/>
                      </a14:backgroundRemoval>
                    </a14:imgEffect>
                  </a14:imgLayer>
                </a14:imgProps>
              </a:ext>
            </a:extLst>
          </a:blip>
          <a:stretch>
            <a:fillRect/>
          </a:stretch>
        </p:blipFill>
        <p:spPr>
          <a:xfrm>
            <a:off x="1607285" y="77437"/>
            <a:ext cx="1254391" cy="927577"/>
          </a:xfrm>
          <a:prstGeom prst="rect">
            <a:avLst/>
          </a:prstGeom>
        </p:spPr>
      </p:pic>
      <p:sp>
        <p:nvSpPr>
          <p:cNvPr id="13" name="Rectangle 12">
            <a:extLst>
              <a:ext uri="{FF2B5EF4-FFF2-40B4-BE49-F238E27FC236}">
                <a16:creationId xmlns:a16="http://schemas.microsoft.com/office/drawing/2014/main" id="{01069FE5-63B1-F7DD-BA58-D13DD044BB45}"/>
              </a:ext>
            </a:extLst>
          </p:cNvPr>
          <p:cNvSpPr/>
          <p:nvPr/>
        </p:nvSpPr>
        <p:spPr>
          <a:xfrm flipV="1">
            <a:off x="-1" y="846773"/>
            <a:ext cx="4657458" cy="49311"/>
          </a:xfrm>
          <a:prstGeom prst="rect">
            <a:avLst/>
          </a:prstGeom>
          <a:solidFill>
            <a:srgbClr val="14C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4" name="Picture 13">
            <a:extLst>
              <a:ext uri="{FF2B5EF4-FFF2-40B4-BE49-F238E27FC236}">
                <a16:creationId xmlns:a16="http://schemas.microsoft.com/office/drawing/2014/main" id="{5D0CF984-B022-904D-6C86-1FBF7EF14C7D}"/>
              </a:ext>
            </a:extLst>
          </p:cNvPr>
          <p:cNvPicPr>
            <a:picLocks noChangeAspect="1"/>
          </p:cNvPicPr>
          <p:nvPr/>
        </p:nvPicPr>
        <p:blipFill>
          <a:blip r:embed="rId7"/>
          <a:stretch>
            <a:fillRect/>
          </a:stretch>
        </p:blipFill>
        <p:spPr>
          <a:xfrm>
            <a:off x="2832952" y="63359"/>
            <a:ext cx="755515" cy="755515"/>
          </a:xfrm>
          <a:prstGeom prst="flowChartConnector">
            <a:avLst/>
          </a:prstGeom>
        </p:spPr>
      </p:pic>
      <p:sp>
        <p:nvSpPr>
          <p:cNvPr id="3" name="TextBox 2">
            <a:extLst>
              <a:ext uri="{FF2B5EF4-FFF2-40B4-BE49-F238E27FC236}">
                <a16:creationId xmlns:a16="http://schemas.microsoft.com/office/drawing/2014/main" id="{B35607A3-78C7-1C79-12F4-6088907B9727}"/>
              </a:ext>
            </a:extLst>
          </p:cNvPr>
          <p:cNvSpPr txBox="1"/>
          <p:nvPr/>
        </p:nvSpPr>
        <p:spPr>
          <a:xfrm>
            <a:off x="4790531" y="6273014"/>
            <a:ext cx="50461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Perpetua" panose="02020502060401020303" pitchFamily="18" charset="0"/>
                <a:ea typeface="HGSoeiKakugothicUB" panose="020B0400000000000000" pitchFamily="49" charset="-128"/>
              </a:rPr>
              <a:t>“Innovate. Integrate. Dominate.”</a:t>
            </a:r>
          </a:p>
        </p:txBody>
      </p:sp>
      <p:sp>
        <p:nvSpPr>
          <p:cNvPr id="8" name="Rectangle 7">
            <a:extLst>
              <a:ext uri="{FF2B5EF4-FFF2-40B4-BE49-F238E27FC236}">
                <a16:creationId xmlns:a16="http://schemas.microsoft.com/office/drawing/2014/main" id="{C1F4C1C8-565A-DD70-6E84-F9B8EA4464A5}"/>
              </a:ext>
            </a:extLst>
          </p:cNvPr>
          <p:cNvSpPr/>
          <p:nvPr/>
        </p:nvSpPr>
        <p:spPr>
          <a:xfrm>
            <a:off x="4363934" y="-28747"/>
            <a:ext cx="3123567" cy="461665"/>
          </a:xfrm>
          <a:prstGeom prst="rect">
            <a:avLst/>
          </a:prstGeom>
          <a:noFill/>
        </p:spPr>
        <p:txBody>
          <a:bodyPr wrap="square" lIns="91440" tIns="45720" rIns="91440" bIns="45720">
            <a:spAutoFit/>
          </a:bodyPr>
          <a:lstStyle/>
          <a:p>
            <a:pPr algn="ctr"/>
            <a:r>
              <a:rPr lang="en-US" sz="2400" b="1" dirty="0">
                <a:ln w="0"/>
                <a:solidFill>
                  <a:srgbClr val="00B050"/>
                </a:solidFill>
                <a:effectLst>
                  <a:outerShdw blurRad="38100" dist="25400" dir="5400000" algn="ctr" rotWithShape="0">
                    <a:srgbClr val="6E747A">
                      <a:alpha val="43000"/>
                    </a:srgbClr>
                  </a:outerShdw>
                </a:effectLst>
              </a:rPr>
              <a:t>UNCLASSIFIED</a:t>
            </a:r>
          </a:p>
        </p:txBody>
      </p:sp>
      <p:pic>
        <p:nvPicPr>
          <p:cNvPr id="17" name="Picture 16">
            <a:extLst>
              <a:ext uri="{FF2B5EF4-FFF2-40B4-BE49-F238E27FC236}">
                <a16:creationId xmlns:a16="http://schemas.microsoft.com/office/drawing/2014/main" id="{1F4C18DB-AC9A-E34B-8416-B65D91BE8517}"/>
              </a:ext>
            </a:extLst>
          </p:cNvPr>
          <p:cNvPicPr>
            <a:picLocks noChangeAspect="1"/>
          </p:cNvPicPr>
          <p:nvPr/>
        </p:nvPicPr>
        <p:blipFill>
          <a:blip r:embed="rId8"/>
          <a:stretch>
            <a:fillRect/>
          </a:stretch>
        </p:blipFill>
        <p:spPr>
          <a:xfrm>
            <a:off x="3808079" y="63359"/>
            <a:ext cx="712419" cy="737199"/>
          </a:xfrm>
          <a:prstGeom prst="rect">
            <a:avLst/>
          </a:prstGeom>
        </p:spPr>
      </p:pic>
      <p:pic>
        <p:nvPicPr>
          <p:cNvPr id="1026" name="Picture 2">
            <a:extLst>
              <a:ext uri="{FF2B5EF4-FFF2-40B4-BE49-F238E27FC236}">
                <a16:creationId xmlns:a16="http://schemas.microsoft.com/office/drawing/2014/main" id="{E6056543-E6EC-3267-3175-20DC8988D3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704" y="49803"/>
            <a:ext cx="846281" cy="8462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B660C24-449D-1B27-009C-65C7D9D2C014}"/>
              </a:ext>
            </a:extLst>
          </p:cNvPr>
          <p:cNvPicPr>
            <a:picLocks noChangeAspect="1"/>
          </p:cNvPicPr>
          <p:nvPr/>
        </p:nvPicPr>
        <p:blipFill>
          <a:blip r:embed="rId10"/>
          <a:stretch>
            <a:fillRect/>
          </a:stretch>
        </p:blipFill>
        <p:spPr>
          <a:xfrm>
            <a:off x="7422" y="17975"/>
            <a:ext cx="846281" cy="846281"/>
          </a:xfrm>
          <a:prstGeom prst="rect">
            <a:avLst/>
          </a:prstGeom>
        </p:spPr>
      </p:pic>
    </p:spTree>
    <p:extLst>
      <p:ext uri="{BB962C8B-B14F-4D97-AF65-F5344CB8AC3E}">
        <p14:creationId xmlns:p14="http://schemas.microsoft.com/office/powerpoint/2010/main" val="403364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C71B542-BE36-8822-C8F0-A1D27DBF3627}"/>
              </a:ext>
            </a:extLst>
          </p:cNvPr>
          <p:cNvCxnSpPr/>
          <p:nvPr/>
        </p:nvCxnSpPr>
        <p:spPr>
          <a:xfrm>
            <a:off x="106217" y="3149600"/>
            <a:ext cx="119795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AE6FFC2-6810-7F1B-44F9-2C8FB3EA7116}"/>
              </a:ext>
            </a:extLst>
          </p:cNvPr>
          <p:cNvCxnSpPr>
            <a:cxnSpLocks/>
          </p:cNvCxnSpPr>
          <p:nvPr/>
        </p:nvCxnSpPr>
        <p:spPr>
          <a:xfrm flipH="1">
            <a:off x="6095999" y="1953490"/>
            <a:ext cx="1" cy="1122219"/>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029044E-D99E-BC7D-27BC-05AAEDF6BD5B}"/>
              </a:ext>
            </a:extLst>
          </p:cNvPr>
          <p:cNvSpPr txBox="1"/>
          <p:nvPr/>
        </p:nvSpPr>
        <p:spPr>
          <a:xfrm>
            <a:off x="106218" y="1254770"/>
            <a:ext cx="5869710"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MISSION: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To empower the warfighter by pioneering cutting-edge innovations for the Team Awareness Kit (TAK), delivering advanced capabilities that enhance efficiency, effectiveness, and safety for the United States Air Force and Space Force in dynamic operational environments.</a:t>
            </a:r>
          </a:p>
        </p:txBody>
      </p:sp>
      <p:sp>
        <p:nvSpPr>
          <p:cNvPr id="14" name="TextBox 13">
            <a:extLst>
              <a:ext uri="{FF2B5EF4-FFF2-40B4-BE49-F238E27FC236}">
                <a16:creationId xmlns:a16="http://schemas.microsoft.com/office/drawing/2014/main" id="{D50E1F84-5207-D3B4-D8F3-6226BBACDEDC}"/>
              </a:ext>
            </a:extLst>
          </p:cNvPr>
          <p:cNvSpPr txBox="1"/>
          <p:nvPr/>
        </p:nvSpPr>
        <p:spPr>
          <a:xfrm>
            <a:off x="6474690" y="1254770"/>
            <a:ext cx="5611075"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VISION: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To be the forefront of tactical innovation, transforming the Team Awareness Kit (TAK) into a seamless, mission-critical tool that ensures unparalleled situational awareness, operational superiority, and safety for Air Force and Space Force personnel.</a:t>
            </a:r>
          </a:p>
        </p:txBody>
      </p:sp>
      <p:sp>
        <p:nvSpPr>
          <p:cNvPr id="15" name="TextBox 14">
            <a:extLst>
              <a:ext uri="{FF2B5EF4-FFF2-40B4-BE49-F238E27FC236}">
                <a16:creationId xmlns:a16="http://schemas.microsoft.com/office/drawing/2014/main" id="{406F9F07-DD4B-78A5-E3E0-400909A7723A}"/>
              </a:ext>
            </a:extLst>
          </p:cNvPr>
          <p:cNvSpPr txBox="1"/>
          <p:nvPr/>
        </p:nvSpPr>
        <p:spPr>
          <a:xfrm>
            <a:off x="397163" y="3276447"/>
            <a:ext cx="29741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Critical Capabilities (CC):</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3C21007B-5AC8-3A4E-3F59-F428B934C124}"/>
              </a:ext>
            </a:extLst>
          </p:cNvPr>
          <p:cNvSpPr/>
          <p:nvPr/>
        </p:nvSpPr>
        <p:spPr>
          <a:xfrm>
            <a:off x="0" y="0"/>
            <a:ext cx="12192000" cy="932873"/>
          </a:xfrm>
          <a:prstGeom prst="rect">
            <a:avLst/>
          </a:prstGeom>
          <a:solidFill>
            <a:srgbClr val="455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54C35840-86A2-F1A4-417E-766739715F4D}"/>
              </a:ext>
            </a:extLst>
          </p:cNvPr>
          <p:cNvSpPr txBox="1"/>
          <p:nvPr/>
        </p:nvSpPr>
        <p:spPr>
          <a:xfrm>
            <a:off x="264390" y="143270"/>
            <a:ext cx="85471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Akrobat ExtraBold" panose="00000900000000000000" pitchFamily="50" charset="0"/>
              </a:rPr>
              <a:t>AFTAK Center of Excellence</a:t>
            </a:r>
            <a:endParaRPr kumimoji="0" lang="en-US" sz="3600" b="0" i="0" u="none" strike="noStrike" kern="1200" cap="none" spc="0" normalizeH="0" baseline="0" noProof="0" dirty="0">
              <a:ln>
                <a:noFill/>
              </a:ln>
              <a:solidFill>
                <a:schemeClr val="bg1"/>
              </a:solidFill>
              <a:effectLst/>
              <a:uLnTx/>
              <a:uFillTx/>
              <a:latin typeface="Akrobat ExtraBold" panose="00000900000000000000" pitchFamily="50" charset="0"/>
              <a:ea typeface="+mn-ea"/>
              <a:cs typeface="+mn-cs"/>
            </a:endParaRPr>
          </a:p>
        </p:txBody>
      </p:sp>
      <p:sp>
        <p:nvSpPr>
          <p:cNvPr id="8" name="Rectangle 7">
            <a:extLst>
              <a:ext uri="{FF2B5EF4-FFF2-40B4-BE49-F238E27FC236}">
                <a16:creationId xmlns:a16="http://schemas.microsoft.com/office/drawing/2014/main" id="{C7416203-FE6B-9275-A58D-5A78001D8989}"/>
              </a:ext>
            </a:extLst>
          </p:cNvPr>
          <p:cNvSpPr/>
          <p:nvPr/>
        </p:nvSpPr>
        <p:spPr>
          <a:xfrm>
            <a:off x="352" y="910013"/>
            <a:ext cx="12191647" cy="45719"/>
          </a:xfrm>
          <a:prstGeom prst="rect">
            <a:avLst/>
          </a:prstGeom>
          <a:solidFill>
            <a:srgbClr val="14C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ADAAF16-680F-3E2A-88B4-9C0C37E63E33}"/>
              </a:ext>
            </a:extLst>
          </p:cNvPr>
          <p:cNvPicPr>
            <a:picLocks noChangeAspect="1"/>
          </p:cNvPicPr>
          <p:nvPr/>
        </p:nvPicPr>
        <p:blipFill>
          <a:blip r:embed="rId2"/>
          <a:stretch>
            <a:fillRect/>
          </a:stretch>
        </p:blipFill>
        <p:spPr>
          <a:xfrm>
            <a:off x="11240175" y="-9302"/>
            <a:ext cx="951473" cy="951473"/>
          </a:xfrm>
          <a:prstGeom prst="rect">
            <a:avLst/>
          </a:prstGeom>
        </p:spPr>
      </p:pic>
      <p:sp>
        <p:nvSpPr>
          <p:cNvPr id="16" name="TextBox 15">
            <a:extLst>
              <a:ext uri="{FF2B5EF4-FFF2-40B4-BE49-F238E27FC236}">
                <a16:creationId xmlns:a16="http://schemas.microsoft.com/office/drawing/2014/main" id="{8AAF3C44-5686-A4F9-6FAE-F2DDCF5736DC}"/>
              </a:ext>
            </a:extLst>
          </p:cNvPr>
          <p:cNvSpPr txBox="1"/>
          <p:nvPr/>
        </p:nvSpPr>
        <p:spPr>
          <a:xfrm>
            <a:off x="766617" y="3645779"/>
            <a:ext cx="10871201" cy="2462213"/>
          </a:xfrm>
          <a:prstGeom prst="rect">
            <a:avLst/>
          </a:prstGeom>
          <a:noFill/>
        </p:spPr>
        <p:txBody>
          <a:bodyPr wrap="square">
            <a:spAutoFit/>
          </a:bodyPr>
          <a:lstStyle/>
          <a:p>
            <a:pPr rtl="0">
              <a:buNone/>
            </a:pPr>
            <a:r>
              <a:rPr lang="en-US" sz="1400" b="1" dirty="0"/>
              <a:t>CC-A: Enhanced Warfighter Communications</a:t>
            </a:r>
          </a:p>
          <a:p>
            <a:pPr rtl="0">
              <a:buNone/>
            </a:pPr>
            <a:r>
              <a:rPr lang="en-US" sz="1400" dirty="0"/>
              <a:t>Deploy cutting-edge technologies to enable robust, tactical-level command and control (C2) through the Team Awareness Kit (TAK), ensuring seamless, secure, and real-time communication capabilities for warfighters in dynamic operational environments.</a:t>
            </a:r>
          </a:p>
          <a:p>
            <a:pPr rtl="0">
              <a:buNone/>
            </a:pPr>
            <a:endParaRPr lang="en-US" sz="1400" dirty="0"/>
          </a:p>
          <a:p>
            <a:pPr rtl="0">
              <a:buNone/>
            </a:pPr>
            <a:r>
              <a:rPr lang="en-US" sz="1400" b="1" dirty="0"/>
              <a:t>CC-B: Technology Interoperability and Scalability</a:t>
            </a:r>
          </a:p>
          <a:p>
            <a:pPr rtl="0">
              <a:buNone/>
            </a:pPr>
            <a:r>
              <a:rPr lang="en-US" sz="1400" dirty="0"/>
              <a:t>Ensure TAK C2 systems adhere to interoperable, scalable, and sustainable technical architectures, facilitating seamless integration with existing and future systems while maintaining reliability and adaptability across Air Force and Space Force missions.</a:t>
            </a:r>
          </a:p>
          <a:p>
            <a:pPr rtl="0">
              <a:buNone/>
            </a:pPr>
            <a:endParaRPr lang="en-US" sz="1400" dirty="0"/>
          </a:p>
          <a:p>
            <a:pPr rtl="0">
              <a:buNone/>
            </a:pPr>
            <a:r>
              <a:rPr lang="en-US" sz="1400" b="1" dirty="0"/>
              <a:t>CC-C: Accelerated Digital Transformation</a:t>
            </a:r>
          </a:p>
          <a:p>
            <a:pPr rtl="0">
              <a:buNone/>
            </a:pPr>
            <a:r>
              <a:rPr lang="en-US" sz="1400" dirty="0"/>
              <a:t>Transform legacy C2 technologies and processes by adopting innovative, modern methodologies within TAK, driving efficiency, agility, and mission effectiveness through advanced digital solutions tailored for the Air Force and Space Force.</a:t>
            </a:r>
          </a:p>
        </p:txBody>
      </p:sp>
    </p:spTree>
    <p:extLst>
      <p:ext uri="{BB962C8B-B14F-4D97-AF65-F5344CB8AC3E}">
        <p14:creationId xmlns:p14="http://schemas.microsoft.com/office/powerpoint/2010/main" val="420424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77AFD87-E957-6534-973B-A95D124F2BF6}"/>
              </a:ext>
            </a:extLst>
          </p:cNvPr>
          <p:cNvPicPr>
            <a:picLocks noChangeAspect="1"/>
          </p:cNvPicPr>
          <p:nvPr/>
        </p:nvPicPr>
        <p:blipFill>
          <a:blip r:embed="rId3"/>
          <a:stretch>
            <a:fillRect/>
          </a:stretch>
        </p:blipFill>
        <p:spPr>
          <a:xfrm>
            <a:off x="6582104" y="948092"/>
            <a:ext cx="5609896" cy="5925946"/>
          </a:xfrm>
          <a:prstGeom prst="rect">
            <a:avLst/>
          </a:prstGeom>
        </p:spPr>
      </p:pic>
      <p:sp>
        <p:nvSpPr>
          <p:cNvPr id="18" name="TextBox 17">
            <a:extLst>
              <a:ext uri="{FF2B5EF4-FFF2-40B4-BE49-F238E27FC236}">
                <a16:creationId xmlns:a16="http://schemas.microsoft.com/office/drawing/2014/main" id="{05CB812D-FA47-C715-B002-59B3827651E3}"/>
              </a:ext>
            </a:extLst>
          </p:cNvPr>
          <p:cNvSpPr txBox="1"/>
          <p:nvPr/>
        </p:nvSpPr>
        <p:spPr>
          <a:xfrm>
            <a:off x="923641" y="1076143"/>
            <a:ext cx="5172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What does it mean to </a:t>
            </a:r>
            <a:r>
              <a:rPr lang="en-US" b="1" dirty="0">
                <a:solidFill>
                  <a:prstClr val="black"/>
                </a:solidFill>
                <a:latin typeface="Aptos" panose="02110004020202020204"/>
              </a:rPr>
              <a:t>be a CoE?</a:t>
            </a:r>
          </a:p>
        </p:txBody>
      </p:sp>
      <p:sp>
        <p:nvSpPr>
          <p:cNvPr id="20" name="TextBox 19">
            <a:extLst>
              <a:ext uri="{FF2B5EF4-FFF2-40B4-BE49-F238E27FC236}">
                <a16:creationId xmlns:a16="http://schemas.microsoft.com/office/drawing/2014/main" id="{7F79AFA4-DBC8-5491-AA56-B5BE15DD9EB3}"/>
              </a:ext>
            </a:extLst>
          </p:cNvPr>
          <p:cNvSpPr txBox="1"/>
          <p:nvPr/>
        </p:nvSpPr>
        <p:spPr>
          <a:xfrm>
            <a:off x="923639" y="1550667"/>
            <a:ext cx="5658465" cy="4832092"/>
          </a:xfrm>
          <a:prstGeom prst="rect">
            <a:avLst/>
          </a:prstGeom>
          <a:noFill/>
        </p:spPr>
        <p:txBody>
          <a:bodyPr wrap="square">
            <a:spAutoFit/>
          </a:bodyPr>
          <a:lstStyle/>
          <a:p>
            <a:pPr marL="285750" indent="-285750">
              <a:buFont typeface="Arial" panose="020B0604020202020204" pitchFamily="34" charset="0"/>
              <a:buChar char="•"/>
            </a:pPr>
            <a:r>
              <a:rPr lang="en-US" sz="1400" b="1" dirty="0"/>
              <a:t>Framework &amp; Concept Development</a:t>
            </a:r>
          </a:p>
          <a:p>
            <a:r>
              <a:rPr lang="en-US" sz="1400" dirty="0"/>
              <a:t>Research and write guidelines for how military forces approach standardized thinking and operating</a:t>
            </a:r>
          </a:p>
          <a:p>
            <a:pPr marL="285750" indent="-285750">
              <a:buFont typeface="Arial" panose="020B0604020202020204" pitchFamily="34" charset="0"/>
              <a:buChar char="•"/>
            </a:pPr>
            <a:r>
              <a:rPr lang="en-US" sz="1400" b="1" dirty="0"/>
              <a:t>Training &amp; Education</a:t>
            </a:r>
          </a:p>
          <a:p>
            <a:r>
              <a:rPr lang="en-US" sz="1400" dirty="0"/>
              <a:t>Run courses and programs to train personnel, ensuring consistent levels of expertise across the force</a:t>
            </a:r>
          </a:p>
          <a:p>
            <a:pPr marL="285750" indent="-285750">
              <a:buFont typeface="Arial" panose="020B0604020202020204" pitchFamily="34" charset="0"/>
              <a:buChar char="•"/>
            </a:pPr>
            <a:r>
              <a:rPr lang="en-US" sz="1400" b="1" dirty="0"/>
              <a:t>Lessons Learned</a:t>
            </a:r>
          </a:p>
          <a:p>
            <a:r>
              <a:rPr lang="en-US" sz="1400" dirty="0"/>
              <a:t>Collect and analyze real-world operational experiences to identify what worked, what didn’t, and how to improve</a:t>
            </a:r>
          </a:p>
          <a:p>
            <a:pPr marL="285750" indent="-285750">
              <a:buFont typeface="Arial" panose="020B0604020202020204" pitchFamily="34" charset="0"/>
              <a:buChar char="•"/>
            </a:pPr>
            <a:r>
              <a:rPr lang="en-US" sz="1400" b="1" dirty="0"/>
              <a:t>Research &amp; Experimentation</a:t>
            </a:r>
          </a:p>
          <a:p>
            <a:r>
              <a:rPr lang="en-US" sz="1400" dirty="0"/>
              <a:t>Work with researchers, contractors, and allied partners to test new concepts, technologies, and tactics before broader adoption</a:t>
            </a:r>
          </a:p>
          <a:p>
            <a:pPr marL="285750" indent="-285750">
              <a:buFont typeface="Arial" panose="020B0604020202020204" pitchFamily="34" charset="0"/>
              <a:buChar char="•"/>
            </a:pPr>
            <a:r>
              <a:rPr lang="en-US" sz="1400" b="1" dirty="0"/>
              <a:t>Interoperability &amp; Cooperation</a:t>
            </a:r>
          </a:p>
          <a:p>
            <a:r>
              <a:rPr lang="en-US" sz="1400" dirty="0"/>
              <a:t>Serve as collaborative partners that align approaches, share knowledge, and develop common standards to work together more effectively</a:t>
            </a:r>
          </a:p>
          <a:p>
            <a:pPr marL="285750" indent="-285750">
              <a:buFont typeface="Arial" panose="020B0604020202020204" pitchFamily="34" charset="0"/>
              <a:buChar char="•"/>
            </a:pPr>
            <a:r>
              <a:rPr lang="en-US" sz="1400" b="1" dirty="0"/>
              <a:t>Advisory Role</a:t>
            </a:r>
          </a:p>
          <a:p>
            <a:r>
              <a:rPr lang="en-US" sz="1400" dirty="0"/>
              <a:t>Advise leaders and policymakers on emerging threats, capability gaps, and strategic direction within our area of focus</a:t>
            </a:r>
          </a:p>
          <a:p>
            <a:endParaRPr lang="en-US" sz="1400" dirty="0"/>
          </a:p>
          <a:p>
            <a:endParaRPr lang="en-US" sz="1400" dirty="0"/>
          </a:p>
          <a:p>
            <a:r>
              <a:rPr lang="en-US" sz="1400" b="1" i="1" dirty="0"/>
              <a:t>We think, learn, and teach so the fighting force is better prepared!</a:t>
            </a:r>
          </a:p>
        </p:txBody>
      </p:sp>
      <p:sp>
        <p:nvSpPr>
          <p:cNvPr id="21" name="Rectangle 20">
            <a:extLst>
              <a:ext uri="{FF2B5EF4-FFF2-40B4-BE49-F238E27FC236}">
                <a16:creationId xmlns:a16="http://schemas.microsoft.com/office/drawing/2014/main" id="{E1C01106-FAA4-D90E-8F59-CB10D7ADCAD9}"/>
              </a:ext>
            </a:extLst>
          </p:cNvPr>
          <p:cNvSpPr/>
          <p:nvPr/>
        </p:nvSpPr>
        <p:spPr>
          <a:xfrm rot="16200000">
            <a:off x="-1685717" y="2656669"/>
            <a:ext cx="429476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E2841">
                      <a:lumMod val="75000"/>
                      <a:lumOff val="25000"/>
                    </a:srgbClr>
                  </a:solidFill>
                </a:ln>
                <a:solidFill>
                  <a:srgbClr val="156082"/>
                </a:solidFill>
                <a:effectLst>
                  <a:outerShdw blurRad="50800" dist="38100" dir="18900000" algn="bl" rotWithShape="0">
                    <a:prstClr val="black">
                      <a:alpha val="40000"/>
                    </a:prstClr>
                  </a:outerShdw>
                </a:effectLst>
                <a:uLnTx/>
                <a:uFillTx/>
                <a:latin typeface="Aptos" panose="02110004020202020204"/>
                <a:ea typeface="+mn-ea"/>
                <a:cs typeface="+mn-cs"/>
              </a:rPr>
              <a:t>WHO WE ARE</a:t>
            </a:r>
          </a:p>
        </p:txBody>
      </p:sp>
      <p:cxnSp>
        <p:nvCxnSpPr>
          <p:cNvPr id="23" name="Straight Connector 22">
            <a:extLst>
              <a:ext uri="{FF2B5EF4-FFF2-40B4-BE49-F238E27FC236}">
                <a16:creationId xmlns:a16="http://schemas.microsoft.com/office/drawing/2014/main" id="{1D5D50F3-6083-2B30-4580-82736BE523CD}"/>
              </a:ext>
            </a:extLst>
          </p:cNvPr>
          <p:cNvCxnSpPr>
            <a:cxnSpLocks/>
          </p:cNvCxnSpPr>
          <p:nvPr/>
        </p:nvCxnSpPr>
        <p:spPr>
          <a:xfrm>
            <a:off x="923023" y="948092"/>
            <a:ext cx="0" cy="590990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861D7C03-E66B-4D49-0734-FCDE3C2846EB}"/>
              </a:ext>
            </a:extLst>
          </p:cNvPr>
          <p:cNvSpPr/>
          <p:nvPr/>
        </p:nvSpPr>
        <p:spPr>
          <a:xfrm>
            <a:off x="0" y="0"/>
            <a:ext cx="12192000" cy="932873"/>
          </a:xfrm>
          <a:prstGeom prst="rect">
            <a:avLst/>
          </a:prstGeom>
          <a:solidFill>
            <a:srgbClr val="455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BCF2F543-E19C-7E17-4116-27C76EEADBA5}"/>
              </a:ext>
            </a:extLst>
          </p:cNvPr>
          <p:cNvSpPr/>
          <p:nvPr/>
        </p:nvSpPr>
        <p:spPr>
          <a:xfrm>
            <a:off x="352" y="910013"/>
            <a:ext cx="12191647" cy="45719"/>
          </a:xfrm>
          <a:prstGeom prst="rect">
            <a:avLst/>
          </a:prstGeom>
          <a:solidFill>
            <a:srgbClr val="14C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753156DC-8287-4088-F100-4675640DAFBA}"/>
              </a:ext>
            </a:extLst>
          </p:cNvPr>
          <p:cNvPicPr>
            <a:picLocks noChangeAspect="1"/>
          </p:cNvPicPr>
          <p:nvPr/>
        </p:nvPicPr>
        <p:blipFill>
          <a:blip r:embed="rId4"/>
          <a:stretch>
            <a:fillRect/>
          </a:stretch>
        </p:blipFill>
        <p:spPr>
          <a:xfrm>
            <a:off x="11240175" y="-9302"/>
            <a:ext cx="951473" cy="951473"/>
          </a:xfrm>
          <a:prstGeom prst="rect">
            <a:avLst/>
          </a:prstGeom>
        </p:spPr>
      </p:pic>
      <p:sp>
        <p:nvSpPr>
          <p:cNvPr id="10" name="TextBox 9">
            <a:extLst>
              <a:ext uri="{FF2B5EF4-FFF2-40B4-BE49-F238E27FC236}">
                <a16:creationId xmlns:a16="http://schemas.microsoft.com/office/drawing/2014/main" id="{3F5AF27F-74E1-6107-61C2-729DC80D561B}"/>
              </a:ext>
            </a:extLst>
          </p:cNvPr>
          <p:cNvSpPr txBox="1"/>
          <p:nvPr/>
        </p:nvSpPr>
        <p:spPr>
          <a:xfrm>
            <a:off x="264390" y="143270"/>
            <a:ext cx="85471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Akrobat ExtraBold" panose="00000900000000000000" pitchFamily="50" charset="0"/>
              </a:rPr>
              <a:t>AFTAK Center of Excellence</a:t>
            </a:r>
            <a:endParaRPr kumimoji="0" lang="en-US" sz="3600" b="0" i="0" u="none" strike="noStrike" kern="1200" cap="none" spc="0" normalizeH="0" baseline="0" noProof="0" dirty="0">
              <a:ln>
                <a:noFill/>
              </a:ln>
              <a:solidFill>
                <a:schemeClr val="bg1"/>
              </a:solidFill>
              <a:effectLst/>
              <a:uLnTx/>
              <a:uFillTx/>
              <a:latin typeface="Akrobat ExtraBold" panose="00000900000000000000" pitchFamily="50" charset="0"/>
              <a:ea typeface="+mn-ea"/>
              <a:cs typeface="+mn-cs"/>
            </a:endParaRPr>
          </a:p>
        </p:txBody>
      </p:sp>
    </p:spTree>
    <p:extLst>
      <p:ext uri="{BB962C8B-B14F-4D97-AF65-F5344CB8AC3E}">
        <p14:creationId xmlns:p14="http://schemas.microsoft.com/office/powerpoint/2010/main" val="428759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D5A661-45A7-70F7-C67D-C15616E637F8}"/>
              </a:ext>
            </a:extLst>
          </p:cNvPr>
          <p:cNvPicPr>
            <a:picLocks noChangeAspect="1"/>
          </p:cNvPicPr>
          <p:nvPr/>
        </p:nvPicPr>
        <p:blipFill>
          <a:blip r:embed="rId3"/>
          <a:stretch>
            <a:fillRect/>
          </a:stretch>
        </p:blipFill>
        <p:spPr>
          <a:xfrm>
            <a:off x="6319981" y="524161"/>
            <a:ext cx="5872172" cy="6333839"/>
          </a:xfrm>
          <a:prstGeom prst="rect">
            <a:avLst/>
          </a:prstGeom>
        </p:spPr>
      </p:pic>
      <p:sp>
        <p:nvSpPr>
          <p:cNvPr id="20" name="TextBox 19">
            <a:extLst>
              <a:ext uri="{FF2B5EF4-FFF2-40B4-BE49-F238E27FC236}">
                <a16:creationId xmlns:a16="http://schemas.microsoft.com/office/drawing/2014/main" id="{7F79AFA4-DBC8-5491-AA56-B5BE15DD9EB3}"/>
              </a:ext>
            </a:extLst>
          </p:cNvPr>
          <p:cNvSpPr txBox="1"/>
          <p:nvPr/>
        </p:nvSpPr>
        <p:spPr>
          <a:xfrm>
            <a:off x="923023" y="970951"/>
            <a:ext cx="5482761" cy="5478423"/>
          </a:xfrm>
          <a:prstGeom prst="rect">
            <a:avLst/>
          </a:prstGeom>
          <a:noFill/>
        </p:spPr>
        <p:txBody>
          <a:bodyPr wrap="square">
            <a:spAutoFit/>
          </a:bodyPr>
          <a:lstStyle/>
          <a:p>
            <a:pPr marL="285750" lvl="0" indent="-285750">
              <a:buFont typeface="Arial" panose="020B0604020202020204" pitchFamily="34" charset="0"/>
              <a:buChar char="•"/>
              <a:defRPr/>
            </a:pPr>
            <a:r>
              <a:rPr lang="en-US" sz="1400" b="1" dirty="0">
                <a:solidFill>
                  <a:prstClr val="black"/>
                </a:solidFill>
              </a:rPr>
              <a:t>Serving as the authoritative knowledge base for the TAK Ecosystem in USAF</a:t>
            </a:r>
            <a:endParaRPr lang="en-US" sz="1400" dirty="0">
              <a:solidFill>
                <a:prstClr val="black"/>
              </a:solidFill>
            </a:endParaRPr>
          </a:p>
          <a:p>
            <a:r>
              <a:rPr lang="en-US" sz="1400" dirty="0"/>
              <a:t>We exist to make the TAK ecosystem accessible and useful regardless of AFSC or program, preventing siloed adoption and incompatible workflows</a:t>
            </a:r>
          </a:p>
          <a:p>
            <a:pPr marL="285750" indent="-285750">
              <a:buFont typeface="Arial" panose="020B0604020202020204" pitchFamily="34" charset="0"/>
              <a:buChar char="•"/>
            </a:pPr>
            <a:r>
              <a:rPr lang="en-US" sz="1400" b="1" dirty="0"/>
              <a:t>Standardizing integration without standardizing TTP’s</a:t>
            </a:r>
          </a:p>
          <a:p>
            <a:r>
              <a:rPr lang="en-US" sz="1400" dirty="0"/>
              <a:t>TAK is highly configurable and different missions require different configurations. We focus on establishing common technical standards, server architecture, and data exchange formats, while leaving tactical employment decisions to the units</a:t>
            </a:r>
          </a:p>
          <a:p>
            <a:pPr marL="285750" indent="-285750">
              <a:buFont typeface="Arial" panose="020B0604020202020204" pitchFamily="34" charset="0"/>
              <a:buChar char="•"/>
            </a:pPr>
            <a:r>
              <a:rPr lang="en-US" sz="1400" b="1" dirty="0"/>
              <a:t>Bridging the gap between programs</a:t>
            </a:r>
          </a:p>
          <a:p>
            <a:r>
              <a:rPr lang="en-US" sz="1400" dirty="0"/>
              <a:t>Since no single program office owns TAK across the enterprise, the CoE fills the coordination void by working across programs to ensure interoperability, reduce redundant workflow, and advocate for capability needs that don’t neatly fit one program’s scope</a:t>
            </a:r>
          </a:p>
          <a:p>
            <a:pPr marL="285750" indent="-285750">
              <a:buFont typeface="Arial" panose="020B0604020202020204" pitchFamily="34" charset="0"/>
              <a:buChar char="•"/>
            </a:pPr>
            <a:r>
              <a:rPr lang="en-US" sz="1400" b="1" dirty="0"/>
              <a:t>Training &amp; enablement at the unit level</a:t>
            </a:r>
          </a:p>
          <a:p>
            <a:r>
              <a:rPr lang="en-US" sz="1400" dirty="0"/>
              <a:t>TAK proficiency is not formally embedded in most training pipelines, so we provide the training infrastructure that doesn’t exist elsewhere, helping units get operators and administrators up to speed</a:t>
            </a:r>
          </a:p>
          <a:p>
            <a:pPr marL="285750" indent="-285750">
              <a:buFont typeface="Arial" panose="020B0604020202020204" pitchFamily="34" charset="0"/>
              <a:buChar char="•"/>
            </a:pPr>
            <a:r>
              <a:rPr lang="en-US" sz="1400" b="1" dirty="0"/>
              <a:t>Supporting rapid fielding &amp; experimentation</a:t>
            </a:r>
          </a:p>
          <a:p>
            <a:r>
              <a:rPr lang="en-US" sz="1400" dirty="0"/>
              <a:t>TAK’s open architecture means new capabilities can be developed and fielded quickly. We serve as a clearinghouse for evaluation, vetting, security, and operational utility, getting them into the hands of users faster. </a:t>
            </a:r>
          </a:p>
          <a:p>
            <a:endParaRPr lang="en-US" sz="1400" dirty="0"/>
          </a:p>
        </p:txBody>
      </p:sp>
      <p:sp>
        <p:nvSpPr>
          <p:cNvPr id="21" name="Rectangle 20">
            <a:extLst>
              <a:ext uri="{FF2B5EF4-FFF2-40B4-BE49-F238E27FC236}">
                <a16:creationId xmlns:a16="http://schemas.microsoft.com/office/drawing/2014/main" id="{E1C01106-FAA4-D90E-8F59-CB10D7ADCAD9}"/>
              </a:ext>
            </a:extLst>
          </p:cNvPr>
          <p:cNvSpPr/>
          <p:nvPr/>
        </p:nvSpPr>
        <p:spPr>
          <a:xfrm rot="16200000">
            <a:off x="-1670925" y="2580631"/>
            <a:ext cx="426456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E2841">
                      <a:lumMod val="75000"/>
                      <a:lumOff val="25000"/>
                    </a:srgbClr>
                  </a:solidFill>
                </a:ln>
                <a:solidFill>
                  <a:srgbClr val="156082"/>
                </a:solidFill>
                <a:effectLst>
                  <a:outerShdw blurRad="50800" dist="38100" dir="18900000" algn="bl" rotWithShape="0">
                    <a:prstClr val="black">
                      <a:alpha val="40000"/>
                    </a:prstClr>
                  </a:outerShdw>
                </a:effectLst>
                <a:uLnTx/>
                <a:uFillTx/>
                <a:latin typeface="Aptos" panose="02110004020202020204"/>
                <a:ea typeface="+mn-ea"/>
                <a:cs typeface="+mn-cs"/>
              </a:rPr>
              <a:t>WHAT WE DO</a:t>
            </a:r>
          </a:p>
        </p:txBody>
      </p:sp>
      <p:cxnSp>
        <p:nvCxnSpPr>
          <p:cNvPr id="8" name="Straight Connector 7">
            <a:extLst>
              <a:ext uri="{FF2B5EF4-FFF2-40B4-BE49-F238E27FC236}">
                <a16:creationId xmlns:a16="http://schemas.microsoft.com/office/drawing/2014/main" id="{61EC2808-EBC3-FA76-BBF0-EC6B0F2CA3E4}"/>
              </a:ext>
            </a:extLst>
          </p:cNvPr>
          <p:cNvCxnSpPr>
            <a:cxnSpLocks/>
          </p:cNvCxnSpPr>
          <p:nvPr/>
        </p:nvCxnSpPr>
        <p:spPr>
          <a:xfrm>
            <a:off x="923023" y="948092"/>
            <a:ext cx="0" cy="590990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A4B481DF-CAFB-B695-9CD6-3956FA8D1C08}"/>
              </a:ext>
            </a:extLst>
          </p:cNvPr>
          <p:cNvSpPr/>
          <p:nvPr/>
        </p:nvSpPr>
        <p:spPr>
          <a:xfrm>
            <a:off x="0" y="0"/>
            <a:ext cx="12192000" cy="932873"/>
          </a:xfrm>
          <a:prstGeom prst="rect">
            <a:avLst/>
          </a:prstGeom>
          <a:solidFill>
            <a:srgbClr val="455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A42DD3F7-9750-9C6D-33EF-E6762FD13A3A}"/>
              </a:ext>
            </a:extLst>
          </p:cNvPr>
          <p:cNvSpPr/>
          <p:nvPr/>
        </p:nvSpPr>
        <p:spPr>
          <a:xfrm>
            <a:off x="352" y="910013"/>
            <a:ext cx="12191647" cy="45719"/>
          </a:xfrm>
          <a:prstGeom prst="rect">
            <a:avLst/>
          </a:prstGeom>
          <a:solidFill>
            <a:srgbClr val="14C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4287887D-8893-F4D9-141E-3C8A86C741EE}"/>
              </a:ext>
            </a:extLst>
          </p:cNvPr>
          <p:cNvPicPr>
            <a:picLocks noChangeAspect="1"/>
          </p:cNvPicPr>
          <p:nvPr/>
        </p:nvPicPr>
        <p:blipFill>
          <a:blip r:embed="rId4"/>
          <a:stretch>
            <a:fillRect/>
          </a:stretch>
        </p:blipFill>
        <p:spPr>
          <a:xfrm>
            <a:off x="11240175" y="-9302"/>
            <a:ext cx="951473" cy="951473"/>
          </a:xfrm>
          <a:prstGeom prst="rect">
            <a:avLst/>
          </a:prstGeom>
        </p:spPr>
      </p:pic>
      <p:sp>
        <p:nvSpPr>
          <p:cNvPr id="12" name="TextBox 11">
            <a:extLst>
              <a:ext uri="{FF2B5EF4-FFF2-40B4-BE49-F238E27FC236}">
                <a16:creationId xmlns:a16="http://schemas.microsoft.com/office/drawing/2014/main" id="{2F30EB03-63B0-7C32-9DCA-6263368AA6C2}"/>
              </a:ext>
            </a:extLst>
          </p:cNvPr>
          <p:cNvSpPr txBox="1"/>
          <p:nvPr/>
        </p:nvSpPr>
        <p:spPr>
          <a:xfrm>
            <a:off x="264390" y="143270"/>
            <a:ext cx="85471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Akrobat ExtraBold" panose="00000900000000000000" pitchFamily="50" charset="0"/>
              </a:rPr>
              <a:t>AFTAK Center of Excellence</a:t>
            </a:r>
            <a:endParaRPr kumimoji="0" lang="en-US" sz="3600" b="0" i="0" u="none" strike="noStrike" kern="1200" cap="none" spc="0" normalizeH="0" baseline="0" noProof="0" dirty="0">
              <a:ln>
                <a:noFill/>
              </a:ln>
              <a:solidFill>
                <a:schemeClr val="bg1"/>
              </a:solidFill>
              <a:effectLst/>
              <a:uLnTx/>
              <a:uFillTx/>
              <a:latin typeface="Akrobat ExtraBold" panose="00000900000000000000" pitchFamily="50" charset="0"/>
              <a:ea typeface="+mn-ea"/>
              <a:cs typeface="+mn-cs"/>
            </a:endParaRPr>
          </a:p>
        </p:txBody>
      </p:sp>
      <p:sp>
        <p:nvSpPr>
          <p:cNvPr id="6" name="TextBox 5">
            <a:extLst>
              <a:ext uri="{FF2B5EF4-FFF2-40B4-BE49-F238E27FC236}">
                <a16:creationId xmlns:a16="http://schemas.microsoft.com/office/drawing/2014/main" id="{09E0BA0E-468A-46E4-215B-B5B822E0817E}"/>
              </a:ext>
            </a:extLst>
          </p:cNvPr>
          <p:cNvSpPr txBox="1"/>
          <p:nvPr/>
        </p:nvSpPr>
        <p:spPr>
          <a:xfrm>
            <a:off x="1754903" y="6419432"/>
            <a:ext cx="373319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We are a force multiplier for adoption! </a:t>
            </a:r>
          </a:p>
        </p:txBody>
      </p:sp>
    </p:spTree>
    <p:extLst>
      <p:ext uri="{BB962C8B-B14F-4D97-AF65-F5344CB8AC3E}">
        <p14:creationId xmlns:p14="http://schemas.microsoft.com/office/powerpoint/2010/main" val="401948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246283-49D7-5362-173D-24F8964A66B1}"/>
              </a:ext>
            </a:extLst>
          </p:cNvPr>
          <p:cNvPicPr>
            <a:picLocks noChangeAspect="1"/>
          </p:cNvPicPr>
          <p:nvPr/>
        </p:nvPicPr>
        <p:blipFill>
          <a:blip r:embed="rId3"/>
          <a:stretch>
            <a:fillRect/>
          </a:stretch>
        </p:blipFill>
        <p:spPr>
          <a:xfrm>
            <a:off x="6397663" y="958866"/>
            <a:ext cx="5794337" cy="5909908"/>
          </a:xfrm>
          <a:prstGeom prst="rect">
            <a:avLst/>
          </a:prstGeom>
        </p:spPr>
      </p:pic>
      <p:sp>
        <p:nvSpPr>
          <p:cNvPr id="18" name="TextBox 17">
            <a:extLst>
              <a:ext uri="{FF2B5EF4-FFF2-40B4-BE49-F238E27FC236}">
                <a16:creationId xmlns:a16="http://schemas.microsoft.com/office/drawing/2014/main" id="{05CB812D-FA47-C715-B002-59B3827651E3}"/>
              </a:ext>
            </a:extLst>
          </p:cNvPr>
          <p:cNvSpPr txBox="1"/>
          <p:nvPr/>
        </p:nvSpPr>
        <p:spPr>
          <a:xfrm>
            <a:off x="923946" y="1257337"/>
            <a:ext cx="5172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Team Awareness Kit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7F79AFA4-DBC8-5491-AA56-B5BE15DD9EB3}"/>
              </a:ext>
            </a:extLst>
          </p:cNvPr>
          <p:cNvSpPr txBox="1"/>
          <p:nvPr/>
        </p:nvSpPr>
        <p:spPr>
          <a:xfrm>
            <a:off x="922716" y="1724222"/>
            <a:ext cx="5474025" cy="1169551"/>
          </a:xfrm>
          <a:prstGeom prst="rect">
            <a:avLst/>
          </a:prstGeom>
          <a:noFill/>
        </p:spPr>
        <p:txBody>
          <a:bodyPr wrap="square">
            <a:spAutoFit/>
          </a:bodyPr>
          <a:lstStyle/>
          <a:p>
            <a:pPr marL="285750" indent="-285750">
              <a:buFont typeface="Arial" panose="020B0604020202020204" pitchFamily="34" charset="0"/>
              <a:buChar char="•"/>
            </a:pPr>
            <a:r>
              <a:rPr lang="en-US" sz="1400" b="1" dirty="0"/>
              <a:t>Government Off the Shelf (GOTS) situational awareness application</a:t>
            </a:r>
          </a:p>
          <a:p>
            <a:pPr marL="285750" indent="-285750">
              <a:buFont typeface="Arial" panose="020B0604020202020204" pitchFamily="34" charset="0"/>
              <a:buChar char="•"/>
            </a:pPr>
            <a:r>
              <a:rPr lang="en-US" sz="1400" b="1" dirty="0"/>
              <a:t>Communications pathway agnostic</a:t>
            </a:r>
          </a:p>
          <a:p>
            <a:pPr marL="285750" indent="-285750">
              <a:buFont typeface="Arial" panose="020B0604020202020204" pitchFamily="34" charset="0"/>
              <a:buChar char="•"/>
            </a:pPr>
            <a:r>
              <a:rPr lang="en-US" sz="1400" b="1" dirty="0"/>
              <a:t>Real-time tactical edge common operating picture</a:t>
            </a:r>
          </a:p>
          <a:p>
            <a:pPr marL="742950" lvl="1" indent="-285750">
              <a:buFont typeface="Arial" panose="020B0604020202020204" pitchFamily="34" charset="0"/>
              <a:buChar char="•"/>
            </a:pPr>
            <a:r>
              <a:rPr lang="en-US" sz="1400" b="1" dirty="0"/>
              <a:t>From ops centers to dismounted ops</a:t>
            </a:r>
          </a:p>
        </p:txBody>
      </p:sp>
      <p:sp>
        <p:nvSpPr>
          <p:cNvPr id="21" name="Rectangle 20">
            <a:extLst>
              <a:ext uri="{FF2B5EF4-FFF2-40B4-BE49-F238E27FC236}">
                <a16:creationId xmlns:a16="http://schemas.microsoft.com/office/drawing/2014/main" id="{E1C01106-FAA4-D90E-8F59-CB10D7ADCAD9}"/>
              </a:ext>
            </a:extLst>
          </p:cNvPr>
          <p:cNvSpPr/>
          <p:nvPr/>
        </p:nvSpPr>
        <p:spPr>
          <a:xfrm rot="16200000">
            <a:off x="-1516056" y="2569341"/>
            <a:ext cx="39554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E2841">
                      <a:lumMod val="75000"/>
                      <a:lumOff val="25000"/>
                    </a:srgbClr>
                  </a:solidFill>
                </a:ln>
                <a:solidFill>
                  <a:srgbClr val="156082"/>
                </a:solidFill>
                <a:effectLst>
                  <a:outerShdw blurRad="50800" dist="38100" dir="18900000" algn="bl" rotWithShape="0">
                    <a:prstClr val="black">
                      <a:alpha val="40000"/>
                    </a:prstClr>
                  </a:outerShdw>
                </a:effectLst>
                <a:uLnTx/>
                <a:uFillTx/>
                <a:latin typeface="Aptos" panose="02110004020202020204"/>
                <a:ea typeface="+mn-ea"/>
                <a:cs typeface="+mn-cs"/>
              </a:rPr>
              <a:t>WHAT IS TAK</a:t>
            </a:r>
          </a:p>
        </p:txBody>
      </p:sp>
      <p:cxnSp>
        <p:nvCxnSpPr>
          <p:cNvPr id="2" name="Straight Connector 1">
            <a:extLst>
              <a:ext uri="{FF2B5EF4-FFF2-40B4-BE49-F238E27FC236}">
                <a16:creationId xmlns:a16="http://schemas.microsoft.com/office/drawing/2014/main" id="{C0533F9D-8673-918C-436B-C491DDC035B8}"/>
              </a:ext>
            </a:extLst>
          </p:cNvPr>
          <p:cNvCxnSpPr>
            <a:cxnSpLocks/>
          </p:cNvCxnSpPr>
          <p:nvPr/>
        </p:nvCxnSpPr>
        <p:spPr>
          <a:xfrm>
            <a:off x="923023" y="948092"/>
            <a:ext cx="0" cy="590990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E16C0D1E-EC49-6058-2A91-3360229C6D98}"/>
              </a:ext>
            </a:extLst>
          </p:cNvPr>
          <p:cNvSpPr/>
          <p:nvPr/>
        </p:nvSpPr>
        <p:spPr>
          <a:xfrm>
            <a:off x="0" y="0"/>
            <a:ext cx="12192000" cy="932873"/>
          </a:xfrm>
          <a:prstGeom prst="rect">
            <a:avLst/>
          </a:prstGeom>
          <a:solidFill>
            <a:srgbClr val="455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E568D6C-0FF0-BF1A-8D79-42CD37512869}"/>
              </a:ext>
            </a:extLst>
          </p:cNvPr>
          <p:cNvSpPr/>
          <p:nvPr/>
        </p:nvSpPr>
        <p:spPr>
          <a:xfrm>
            <a:off x="352" y="910013"/>
            <a:ext cx="12191647" cy="45719"/>
          </a:xfrm>
          <a:prstGeom prst="rect">
            <a:avLst/>
          </a:prstGeom>
          <a:solidFill>
            <a:srgbClr val="14C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C338E0EC-0012-5A54-EAE5-15FB39D18C52}"/>
              </a:ext>
            </a:extLst>
          </p:cNvPr>
          <p:cNvPicPr>
            <a:picLocks noChangeAspect="1"/>
          </p:cNvPicPr>
          <p:nvPr/>
        </p:nvPicPr>
        <p:blipFill>
          <a:blip r:embed="rId4"/>
          <a:stretch>
            <a:fillRect/>
          </a:stretch>
        </p:blipFill>
        <p:spPr>
          <a:xfrm>
            <a:off x="11240175" y="-9302"/>
            <a:ext cx="951473" cy="951473"/>
          </a:xfrm>
          <a:prstGeom prst="rect">
            <a:avLst/>
          </a:prstGeom>
        </p:spPr>
      </p:pic>
      <p:sp>
        <p:nvSpPr>
          <p:cNvPr id="12" name="TextBox 11">
            <a:extLst>
              <a:ext uri="{FF2B5EF4-FFF2-40B4-BE49-F238E27FC236}">
                <a16:creationId xmlns:a16="http://schemas.microsoft.com/office/drawing/2014/main" id="{747102C8-9B51-71B2-8E82-95949D3C109A}"/>
              </a:ext>
            </a:extLst>
          </p:cNvPr>
          <p:cNvSpPr txBox="1"/>
          <p:nvPr/>
        </p:nvSpPr>
        <p:spPr>
          <a:xfrm>
            <a:off x="264390" y="143270"/>
            <a:ext cx="85471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Akrobat ExtraBold" panose="00000900000000000000" pitchFamily="50" charset="0"/>
              </a:rPr>
              <a:t>AFTAK Center of Excellence</a:t>
            </a:r>
            <a:endParaRPr kumimoji="0" lang="en-US" sz="3600" b="0" i="0" u="none" strike="noStrike" kern="1200" cap="none" spc="0" normalizeH="0" baseline="0" noProof="0" dirty="0">
              <a:ln>
                <a:noFill/>
              </a:ln>
              <a:solidFill>
                <a:schemeClr val="bg1"/>
              </a:solidFill>
              <a:effectLst/>
              <a:uLnTx/>
              <a:uFillTx/>
              <a:latin typeface="Akrobat ExtraBold" panose="00000900000000000000" pitchFamily="50" charset="0"/>
              <a:ea typeface="+mn-ea"/>
              <a:cs typeface="+mn-cs"/>
            </a:endParaRPr>
          </a:p>
        </p:txBody>
      </p:sp>
      <p:sp>
        <p:nvSpPr>
          <p:cNvPr id="3" name="TextBox 2">
            <a:extLst>
              <a:ext uri="{FF2B5EF4-FFF2-40B4-BE49-F238E27FC236}">
                <a16:creationId xmlns:a16="http://schemas.microsoft.com/office/drawing/2014/main" id="{FFF7B5E3-75CB-8E81-B5A6-4303C30F4985}"/>
              </a:ext>
            </a:extLst>
          </p:cNvPr>
          <p:cNvSpPr txBox="1"/>
          <p:nvPr/>
        </p:nvSpPr>
        <p:spPr>
          <a:xfrm>
            <a:off x="923946" y="2892821"/>
            <a:ext cx="5172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Core Capabilities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C1B4012-5A94-10C7-4215-CE6FC800FB9E}"/>
              </a:ext>
            </a:extLst>
          </p:cNvPr>
          <p:cNvSpPr txBox="1"/>
          <p:nvPr/>
        </p:nvSpPr>
        <p:spPr>
          <a:xfrm>
            <a:off x="922716" y="3359706"/>
            <a:ext cx="5474025" cy="1815882"/>
          </a:xfrm>
          <a:prstGeom prst="rect">
            <a:avLst/>
          </a:prstGeom>
          <a:noFill/>
        </p:spPr>
        <p:txBody>
          <a:bodyPr wrap="square">
            <a:spAutoFit/>
          </a:bodyPr>
          <a:lstStyle/>
          <a:p>
            <a:pPr marL="285750" indent="-285750">
              <a:buFont typeface="Arial" panose="020B0604020202020204" pitchFamily="34" charset="0"/>
              <a:buChar char="•"/>
            </a:pPr>
            <a:r>
              <a:rPr lang="en-US" sz="1400" b="1" dirty="0"/>
              <a:t>Live Blue Force Tracking</a:t>
            </a:r>
          </a:p>
          <a:p>
            <a:pPr marL="285750" indent="-285750">
              <a:buFont typeface="Arial" panose="020B0604020202020204" pitchFamily="34" charset="0"/>
              <a:buChar char="•"/>
            </a:pPr>
            <a:r>
              <a:rPr lang="en-US" sz="1400" b="1" dirty="0"/>
              <a:t>Mapping positions, obstacles, and critical infrastructure</a:t>
            </a:r>
          </a:p>
          <a:p>
            <a:pPr marL="285750" indent="-285750">
              <a:buFont typeface="Arial" panose="020B0604020202020204" pitchFamily="34" charset="0"/>
              <a:buChar char="•"/>
            </a:pPr>
            <a:r>
              <a:rPr lang="en-US" sz="1400" b="1" dirty="0"/>
              <a:t>Sensor feeds integration</a:t>
            </a:r>
          </a:p>
          <a:p>
            <a:pPr marL="285750" indent="-285750">
              <a:buFont typeface="Arial" panose="020B0604020202020204" pitchFamily="34" charset="0"/>
              <a:buChar char="•"/>
            </a:pPr>
            <a:r>
              <a:rPr lang="en-US" sz="1400" b="1" dirty="0"/>
              <a:t>Data sharing: text, images, mission overlays, targets</a:t>
            </a:r>
          </a:p>
          <a:p>
            <a:pPr marL="285750" indent="-285750">
              <a:buFont typeface="Arial" panose="020B0604020202020204" pitchFamily="34" charset="0"/>
              <a:buChar char="•"/>
            </a:pPr>
            <a:r>
              <a:rPr lang="en-US" sz="1400" b="1" dirty="0"/>
              <a:t>Rapid Joint &amp; Combined communications tool</a:t>
            </a:r>
          </a:p>
          <a:p>
            <a:pPr marL="285750" indent="-285750">
              <a:buFont typeface="Arial" panose="020B0604020202020204" pitchFamily="34" charset="0"/>
              <a:buChar char="•"/>
            </a:pPr>
            <a:r>
              <a:rPr lang="en-US" sz="1400" b="1" dirty="0"/>
              <a:t>Route planning, site surveys, &amp; mission execution</a:t>
            </a:r>
          </a:p>
          <a:p>
            <a:pPr marL="285750" indent="-285750">
              <a:buFont typeface="Arial" panose="020B0604020202020204" pitchFamily="34" charset="0"/>
              <a:buChar char="•"/>
            </a:pPr>
            <a:r>
              <a:rPr lang="en-US" sz="1400" b="1" dirty="0"/>
              <a:t>Extensible plugin architecture: mission specific capabilities such as MEDEVAC, CBRN, &amp; advanced sensing</a:t>
            </a:r>
          </a:p>
        </p:txBody>
      </p:sp>
    </p:spTree>
    <p:extLst>
      <p:ext uri="{BB962C8B-B14F-4D97-AF65-F5344CB8AC3E}">
        <p14:creationId xmlns:p14="http://schemas.microsoft.com/office/powerpoint/2010/main" val="3872266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38726B-E682-F2C2-B120-CC93018A8259}"/>
              </a:ext>
            </a:extLst>
          </p:cNvPr>
          <p:cNvPicPr>
            <a:picLocks noChangeAspect="1"/>
          </p:cNvPicPr>
          <p:nvPr/>
        </p:nvPicPr>
        <p:blipFill>
          <a:blip r:embed="rId3"/>
          <a:stretch>
            <a:fillRect/>
          </a:stretch>
        </p:blipFill>
        <p:spPr>
          <a:xfrm>
            <a:off x="6071960" y="948092"/>
            <a:ext cx="6120039" cy="5909908"/>
          </a:xfrm>
          <a:prstGeom prst="rect">
            <a:avLst/>
          </a:prstGeom>
        </p:spPr>
      </p:pic>
      <p:sp>
        <p:nvSpPr>
          <p:cNvPr id="18" name="TextBox 17">
            <a:extLst>
              <a:ext uri="{FF2B5EF4-FFF2-40B4-BE49-F238E27FC236}">
                <a16:creationId xmlns:a16="http://schemas.microsoft.com/office/drawing/2014/main" id="{05CB812D-FA47-C715-B002-59B3827651E3}"/>
              </a:ext>
            </a:extLst>
          </p:cNvPr>
          <p:cNvSpPr txBox="1"/>
          <p:nvPr/>
        </p:nvSpPr>
        <p:spPr>
          <a:xfrm>
            <a:off x="997528" y="1159286"/>
            <a:ext cx="5172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Relevance for USAF</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7F79AFA4-DBC8-5491-AA56-B5BE15DD9EB3}"/>
              </a:ext>
            </a:extLst>
          </p:cNvPr>
          <p:cNvSpPr txBox="1"/>
          <p:nvPr/>
        </p:nvSpPr>
        <p:spPr>
          <a:xfrm>
            <a:off x="997221" y="1640123"/>
            <a:ext cx="5148629" cy="5262979"/>
          </a:xfrm>
          <a:prstGeom prst="rect">
            <a:avLst/>
          </a:prstGeom>
          <a:noFill/>
        </p:spPr>
        <p:txBody>
          <a:bodyPr wrap="square">
            <a:spAutoFit/>
          </a:bodyPr>
          <a:lstStyle/>
          <a:p>
            <a:r>
              <a:rPr lang="en-US" sz="1400" b="1" dirty="0"/>
              <a:t>Precision Air-Ground operations</a:t>
            </a:r>
          </a:p>
          <a:p>
            <a:r>
              <a:rPr lang="en-US" sz="1400" dirty="0"/>
              <a:t>TAK is the standard for JTAC &amp; TACP coordination &amp; deconfliction</a:t>
            </a:r>
          </a:p>
          <a:p>
            <a:endParaRPr lang="en-US" sz="1400" dirty="0"/>
          </a:p>
          <a:p>
            <a:r>
              <a:rPr lang="en-US" sz="1400" b="1" dirty="0"/>
              <a:t>Integrated base defense &amp; emergency response</a:t>
            </a:r>
          </a:p>
          <a:p>
            <a:r>
              <a:rPr lang="en-US" sz="1400" dirty="0"/>
              <a:t>Empowers emergency responders to manage incidents with shared, real-time data, aligning directly with programs like DMSAT</a:t>
            </a:r>
          </a:p>
          <a:p>
            <a:endParaRPr lang="en-US" sz="1400" dirty="0"/>
          </a:p>
          <a:p>
            <a:r>
              <a:rPr lang="en-US" sz="1400" b="1" dirty="0"/>
              <a:t>Agile Combat Employment (ACE)</a:t>
            </a:r>
          </a:p>
          <a:p>
            <a:r>
              <a:rPr lang="en-US" sz="1400" dirty="0"/>
              <a:t>Provides a low-footprint, decentralized C2 capability, enabling small, agile teams to operate effectively in austere environments</a:t>
            </a:r>
          </a:p>
          <a:p>
            <a:endParaRPr lang="en-US" sz="1400" dirty="0"/>
          </a:p>
          <a:p>
            <a:r>
              <a:rPr lang="en-US" sz="1400" b="1" dirty="0"/>
              <a:t>Joint &amp; Coalition Interoperability</a:t>
            </a:r>
          </a:p>
          <a:p>
            <a:r>
              <a:rPr lang="en-US" sz="1400" dirty="0"/>
              <a:t>TAK is the de facto standard across the </a:t>
            </a:r>
            <a:r>
              <a:rPr lang="en-US" sz="1400" dirty="0" err="1"/>
              <a:t>DoW</a:t>
            </a:r>
            <a:r>
              <a:rPr lang="en-US" sz="1400" dirty="0"/>
              <a:t> and allied partners, ensuring operational synergy and communications during joint missions</a:t>
            </a:r>
          </a:p>
          <a:p>
            <a:endParaRPr lang="en-US" sz="1400" dirty="0"/>
          </a:p>
          <a:p>
            <a:r>
              <a:rPr lang="en-US" sz="1400" b="1" dirty="0"/>
              <a:t>230+ Approved &amp; mature plugins to date and counting! </a:t>
            </a:r>
          </a:p>
          <a:p>
            <a:pPr marL="285750" indent="-285750">
              <a:buFont typeface="Arial" panose="020B0604020202020204" pitchFamily="34" charset="0"/>
              <a:buChar char="•"/>
            </a:pPr>
            <a:r>
              <a:rPr lang="en-US" sz="1400" b="1" dirty="0"/>
              <a:t>Satellite imagery</a:t>
            </a:r>
          </a:p>
          <a:p>
            <a:pPr marL="285750" indent="-285750">
              <a:buFont typeface="Arial" panose="020B0604020202020204" pitchFamily="34" charset="0"/>
              <a:buChar char="•"/>
            </a:pPr>
            <a:r>
              <a:rPr lang="en-US" sz="1400" b="1" dirty="0"/>
              <a:t>UXS control &amp; telemetry</a:t>
            </a:r>
          </a:p>
          <a:p>
            <a:pPr marL="285750" indent="-285750">
              <a:buFont typeface="Arial" panose="020B0604020202020204" pitchFamily="34" charset="0"/>
              <a:buChar char="•"/>
            </a:pPr>
            <a:r>
              <a:rPr lang="en-US" sz="1400" b="1" dirty="0"/>
              <a:t>Medical triage</a:t>
            </a:r>
          </a:p>
          <a:p>
            <a:pPr marL="285750" indent="-285750">
              <a:buFont typeface="Arial" panose="020B0604020202020204" pitchFamily="34" charset="0"/>
              <a:buChar char="•"/>
            </a:pPr>
            <a:r>
              <a:rPr lang="en-US" sz="1400" b="1" dirty="0"/>
              <a:t>Camera control</a:t>
            </a:r>
          </a:p>
          <a:p>
            <a:endParaRPr lang="en-US" sz="1400" b="1" dirty="0"/>
          </a:p>
          <a:p>
            <a:r>
              <a:rPr lang="en-US" sz="1400" b="1" dirty="0"/>
              <a:t>Crowd sourced, infinitely scalable, zero licensing.</a:t>
            </a:r>
          </a:p>
        </p:txBody>
      </p:sp>
      <p:sp>
        <p:nvSpPr>
          <p:cNvPr id="21" name="Rectangle 20">
            <a:extLst>
              <a:ext uri="{FF2B5EF4-FFF2-40B4-BE49-F238E27FC236}">
                <a16:creationId xmlns:a16="http://schemas.microsoft.com/office/drawing/2014/main" id="{E1C01106-FAA4-D90E-8F59-CB10D7ADCAD9}"/>
              </a:ext>
            </a:extLst>
          </p:cNvPr>
          <p:cNvSpPr/>
          <p:nvPr/>
        </p:nvSpPr>
        <p:spPr>
          <a:xfrm rot="16200000">
            <a:off x="-992547" y="2305177"/>
            <a:ext cx="290842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E2841">
                      <a:lumMod val="75000"/>
                      <a:lumOff val="25000"/>
                    </a:srgbClr>
                  </a:solidFill>
                </a:ln>
                <a:solidFill>
                  <a:srgbClr val="156082"/>
                </a:solidFill>
                <a:effectLst>
                  <a:outerShdw blurRad="50800" dist="38100" dir="18900000" algn="bl" rotWithShape="0">
                    <a:prstClr val="black">
                      <a:alpha val="40000"/>
                    </a:prstClr>
                  </a:outerShdw>
                </a:effectLst>
                <a:uLnTx/>
                <a:uFillTx/>
                <a:latin typeface="Aptos" panose="02110004020202020204"/>
                <a:ea typeface="+mn-ea"/>
                <a:cs typeface="+mn-cs"/>
              </a:rPr>
              <a:t>WHY TAK</a:t>
            </a:r>
          </a:p>
        </p:txBody>
      </p:sp>
      <p:cxnSp>
        <p:nvCxnSpPr>
          <p:cNvPr id="2" name="Straight Connector 1">
            <a:extLst>
              <a:ext uri="{FF2B5EF4-FFF2-40B4-BE49-F238E27FC236}">
                <a16:creationId xmlns:a16="http://schemas.microsoft.com/office/drawing/2014/main" id="{C0533F9D-8673-918C-436B-C491DDC035B8}"/>
              </a:ext>
            </a:extLst>
          </p:cNvPr>
          <p:cNvCxnSpPr>
            <a:cxnSpLocks/>
          </p:cNvCxnSpPr>
          <p:nvPr/>
        </p:nvCxnSpPr>
        <p:spPr>
          <a:xfrm>
            <a:off x="923023" y="948092"/>
            <a:ext cx="0" cy="590990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DACE9578-3DB7-91AD-80C6-15341EDA9F28}"/>
              </a:ext>
            </a:extLst>
          </p:cNvPr>
          <p:cNvSpPr/>
          <p:nvPr/>
        </p:nvSpPr>
        <p:spPr>
          <a:xfrm>
            <a:off x="0" y="0"/>
            <a:ext cx="12192000" cy="932873"/>
          </a:xfrm>
          <a:prstGeom prst="rect">
            <a:avLst/>
          </a:prstGeom>
          <a:solidFill>
            <a:srgbClr val="455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467B4E65-AEAF-14A8-7638-5CBF9E11E5A9}"/>
              </a:ext>
            </a:extLst>
          </p:cNvPr>
          <p:cNvSpPr/>
          <p:nvPr/>
        </p:nvSpPr>
        <p:spPr>
          <a:xfrm>
            <a:off x="352" y="910013"/>
            <a:ext cx="12191647" cy="45719"/>
          </a:xfrm>
          <a:prstGeom prst="rect">
            <a:avLst/>
          </a:prstGeom>
          <a:solidFill>
            <a:srgbClr val="14C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09A776B4-9015-F1AF-DE17-2369A90D29A2}"/>
              </a:ext>
            </a:extLst>
          </p:cNvPr>
          <p:cNvPicPr>
            <a:picLocks noChangeAspect="1"/>
          </p:cNvPicPr>
          <p:nvPr/>
        </p:nvPicPr>
        <p:blipFill>
          <a:blip r:embed="rId4"/>
          <a:stretch>
            <a:fillRect/>
          </a:stretch>
        </p:blipFill>
        <p:spPr>
          <a:xfrm>
            <a:off x="11240175" y="-9302"/>
            <a:ext cx="951473" cy="951473"/>
          </a:xfrm>
          <a:prstGeom prst="rect">
            <a:avLst/>
          </a:prstGeom>
        </p:spPr>
      </p:pic>
      <p:sp>
        <p:nvSpPr>
          <p:cNvPr id="12" name="TextBox 11">
            <a:extLst>
              <a:ext uri="{FF2B5EF4-FFF2-40B4-BE49-F238E27FC236}">
                <a16:creationId xmlns:a16="http://schemas.microsoft.com/office/drawing/2014/main" id="{40803C52-E11F-4226-14FB-3901701D3D71}"/>
              </a:ext>
            </a:extLst>
          </p:cNvPr>
          <p:cNvSpPr txBox="1"/>
          <p:nvPr/>
        </p:nvSpPr>
        <p:spPr>
          <a:xfrm>
            <a:off x="264390" y="143270"/>
            <a:ext cx="85471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Akrobat ExtraBold" panose="00000900000000000000" pitchFamily="50" charset="0"/>
              </a:rPr>
              <a:t>AFTAK Center of Excellence</a:t>
            </a:r>
            <a:endParaRPr kumimoji="0" lang="en-US" sz="3600" b="0" i="0" u="none" strike="noStrike" kern="1200" cap="none" spc="0" normalizeH="0" baseline="0" noProof="0" dirty="0">
              <a:ln>
                <a:noFill/>
              </a:ln>
              <a:solidFill>
                <a:schemeClr val="bg1"/>
              </a:solidFill>
              <a:effectLst/>
              <a:uLnTx/>
              <a:uFillTx/>
              <a:latin typeface="Akrobat ExtraBold" panose="00000900000000000000" pitchFamily="50" charset="0"/>
              <a:ea typeface="+mn-ea"/>
              <a:cs typeface="+mn-cs"/>
            </a:endParaRPr>
          </a:p>
        </p:txBody>
      </p:sp>
    </p:spTree>
    <p:extLst>
      <p:ext uri="{BB962C8B-B14F-4D97-AF65-F5344CB8AC3E}">
        <p14:creationId xmlns:p14="http://schemas.microsoft.com/office/powerpoint/2010/main" val="1636332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3BEA3-825D-93F9-E201-5A10CF88B6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2C1342-3CFC-C531-5E71-3101D6384346}"/>
              </a:ext>
            </a:extLst>
          </p:cNvPr>
          <p:cNvSpPr/>
          <p:nvPr/>
        </p:nvSpPr>
        <p:spPr>
          <a:xfrm>
            <a:off x="0" y="0"/>
            <a:ext cx="12192000" cy="6858000"/>
          </a:xfrm>
          <a:prstGeom prst="rect">
            <a:avLst/>
          </a:prstGeom>
          <a:solidFill>
            <a:srgbClr val="455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8" name="Rectangle 7">
            <a:extLst>
              <a:ext uri="{FF2B5EF4-FFF2-40B4-BE49-F238E27FC236}">
                <a16:creationId xmlns:a16="http://schemas.microsoft.com/office/drawing/2014/main" id="{13F04519-34CD-45E5-1643-4BE1D47E1FEE}"/>
              </a:ext>
            </a:extLst>
          </p:cNvPr>
          <p:cNvSpPr/>
          <p:nvPr/>
        </p:nvSpPr>
        <p:spPr>
          <a:xfrm>
            <a:off x="352" y="1043063"/>
            <a:ext cx="12191647"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E9889EE7-F52A-E769-19FE-DB567AC475BB}"/>
              </a:ext>
            </a:extLst>
          </p:cNvPr>
          <p:cNvSpPr/>
          <p:nvPr/>
        </p:nvSpPr>
        <p:spPr>
          <a:xfrm rot="16200000" flipV="1">
            <a:off x="3169305" y="3950532"/>
            <a:ext cx="5814941" cy="457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FEB5B1C-6200-F565-FCF9-677A2AE3D4E6}"/>
              </a:ext>
            </a:extLst>
          </p:cNvPr>
          <p:cNvSpPr/>
          <p:nvPr/>
        </p:nvSpPr>
        <p:spPr>
          <a:xfrm>
            <a:off x="353" y="3702286"/>
            <a:ext cx="12191647"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Slide Number Placeholder 2">
            <a:extLst>
              <a:ext uri="{FF2B5EF4-FFF2-40B4-BE49-F238E27FC236}">
                <a16:creationId xmlns:a16="http://schemas.microsoft.com/office/drawing/2014/main" id="{AD9F23DD-03C2-0B79-B679-0C9CA099A92E}"/>
              </a:ext>
            </a:extLst>
          </p:cNvPr>
          <p:cNvSpPr txBox="1">
            <a:spLocks/>
          </p:cNvSpPr>
          <p:nvPr/>
        </p:nvSpPr>
        <p:spPr>
          <a:xfrm>
            <a:off x="9128476" y="63453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tint val="82000"/>
                </a:prstClr>
              </a:solidFill>
              <a:effectLst/>
              <a:uLnTx/>
              <a:uFillTx/>
              <a:latin typeface="Aptos" panose="020B0004020202020204"/>
              <a:ea typeface="+mn-ea"/>
              <a:cs typeface="+mn-cs"/>
            </a:endParaRPr>
          </a:p>
        </p:txBody>
      </p:sp>
      <p:sp>
        <p:nvSpPr>
          <p:cNvPr id="13" name="TextBox 12">
            <a:extLst>
              <a:ext uri="{FF2B5EF4-FFF2-40B4-BE49-F238E27FC236}">
                <a16:creationId xmlns:a16="http://schemas.microsoft.com/office/drawing/2014/main" id="{73F21033-F70A-9134-EF9B-5C78840BB359}"/>
              </a:ext>
            </a:extLst>
          </p:cNvPr>
          <p:cNvSpPr txBox="1"/>
          <p:nvPr/>
        </p:nvSpPr>
        <p:spPr>
          <a:xfrm>
            <a:off x="253576" y="3943266"/>
            <a:ext cx="3458643"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14C9E2"/>
              </a:buClr>
              <a:buSzTx/>
              <a:buFont typeface="Wingdings" panose="05000000000000000000" pitchFamily="2" charset="2"/>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cs typeface="Arial" panose="020B0604020202020204" pitchFamily="34" charset="0"/>
              </a:rPr>
              <a:t>FAQ page (No CAC required)</a:t>
            </a:r>
          </a:p>
          <a:p>
            <a:pPr marL="0" marR="0" lvl="0" indent="0" algn="l" defTabSz="914400" rtl="0" eaLnBrk="1" fontAlgn="auto" latinLnBrk="0" hangingPunct="1">
              <a:lnSpc>
                <a:spcPct val="100000"/>
              </a:lnSpc>
              <a:spcBef>
                <a:spcPts val="0"/>
              </a:spcBef>
              <a:spcAft>
                <a:spcPts val="0"/>
              </a:spcAft>
              <a:buClr>
                <a:srgbClr val="14C9E2"/>
              </a:buClr>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Roboto Light" panose="02000000000000000000" pitchFamily="2" charset="0"/>
                <a:cs typeface="Arial" panose="020B0604020202020204" pitchFamily="34" charset="0"/>
              </a:rPr>
              <a:t>https://faq.aftakcoe.org/</a:t>
            </a:r>
          </a:p>
        </p:txBody>
      </p:sp>
      <p:sp>
        <p:nvSpPr>
          <p:cNvPr id="14" name="TextBox 13">
            <a:extLst>
              <a:ext uri="{FF2B5EF4-FFF2-40B4-BE49-F238E27FC236}">
                <a16:creationId xmlns:a16="http://schemas.microsoft.com/office/drawing/2014/main" id="{F63A1680-B592-6568-F0DA-C051184EF7B0}"/>
              </a:ext>
            </a:extLst>
          </p:cNvPr>
          <p:cNvSpPr txBox="1"/>
          <p:nvPr/>
        </p:nvSpPr>
        <p:spPr>
          <a:xfrm>
            <a:off x="208355" y="1282217"/>
            <a:ext cx="3983744"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14C9E2"/>
              </a:buClr>
              <a:buSzTx/>
              <a:buFont typeface="Wingdings" panose="05000000000000000000" pitchFamily="2" charset="2"/>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cs typeface="Arial" panose="020B0604020202020204" pitchFamily="34" charset="0"/>
              </a:rPr>
              <a:t>CoE page (CAC cert required)</a:t>
            </a:r>
          </a:p>
          <a:p>
            <a:pPr marL="0" marR="0" lvl="0" indent="0" algn="l" defTabSz="914400" rtl="0" eaLnBrk="1" fontAlgn="auto" latinLnBrk="0" hangingPunct="1">
              <a:lnSpc>
                <a:spcPct val="100000"/>
              </a:lnSpc>
              <a:spcBef>
                <a:spcPts val="0"/>
              </a:spcBef>
              <a:spcAft>
                <a:spcPts val="0"/>
              </a:spcAft>
              <a:buClr>
                <a:srgbClr val="14C9E2"/>
              </a:buClr>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Roboto Light"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https://usaf.dps.mil/sites/22684/WPAFB/WPAFB_C2_Modernization/TAK%20Center%20Of%20Excellence</a:t>
            </a: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Roboto Light" panose="02000000000000000000" pitchFamily="2"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
                <a:srgbClr val="14C9E2"/>
              </a:buClr>
              <a:buSzTx/>
              <a:buFont typeface="Wingdings" panose="05000000000000000000" pitchFamily="2" charset="2"/>
              <a:buChar char="§"/>
              <a:tabLst/>
              <a:defRPr/>
            </a:pP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14C9E2"/>
              </a:buClr>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2B60A43C-1B67-FB52-5719-79F676416CBD}"/>
              </a:ext>
            </a:extLst>
          </p:cNvPr>
          <p:cNvSpPr txBox="1"/>
          <p:nvPr/>
        </p:nvSpPr>
        <p:spPr>
          <a:xfrm>
            <a:off x="6351080" y="1285759"/>
            <a:ext cx="3983744"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14C9E2"/>
              </a:buClr>
              <a:buSzTx/>
              <a:buFont typeface="Wingdings" panose="05000000000000000000" pitchFamily="2" charset="2"/>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cs typeface="Arial" panose="020B0604020202020204" pitchFamily="34" charset="0"/>
              </a:rPr>
              <a:t>TAK promo video (No CAC required)</a:t>
            </a:r>
          </a:p>
          <a:p>
            <a:pPr marL="0" marR="0" lvl="0" indent="0" algn="l" defTabSz="914400" rtl="0" eaLnBrk="1" fontAlgn="auto" latinLnBrk="0" hangingPunct="1">
              <a:lnSpc>
                <a:spcPct val="100000"/>
              </a:lnSpc>
              <a:spcBef>
                <a:spcPts val="0"/>
              </a:spcBef>
              <a:spcAft>
                <a:spcPts val="0"/>
              </a:spcAft>
              <a:buClr>
                <a:srgbClr val="14C9E2"/>
              </a:buClr>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Roboto Light" panose="02000000000000000000" pitchFamily="2" charset="0"/>
                <a:cs typeface="Arial" panose="020B0604020202020204" pitchFamily="34" charset="0"/>
                <a:hlinkClick r:id="rId3">
                  <a:extLst>
                    <a:ext uri="{A12FA001-AC4F-418D-AE19-62706E023703}">
                      <ahyp:hlinkClr xmlns:ahyp="http://schemas.microsoft.com/office/drawing/2018/hyperlinkcolor" val="tx"/>
                    </a:ext>
                  </a:extLst>
                </a:hlinkClick>
              </a:rPr>
              <a:t>https://vimeo.com/1029268236/8edba1e0fb?share=copy</a:t>
            </a: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Roboto Light" panose="02000000000000000000" pitchFamily="2" charset="0"/>
                <a:cs typeface="Arial" panose="020B0604020202020204" pitchFamily="34" charset="0"/>
              </a:rPr>
              <a:t> </a:t>
            </a:r>
          </a:p>
        </p:txBody>
      </p:sp>
      <p:pic>
        <p:nvPicPr>
          <p:cNvPr id="18" name="Picture 17">
            <a:extLst>
              <a:ext uri="{FF2B5EF4-FFF2-40B4-BE49-F238E27FC236}">
                <a16:creationId xmlns:a16="http://schemas.microsoft.com/office/drawing/2014/main" id="{C03FC165-15A1-AB0C-56D7-0EB466B539D0}"/>
              </a:ext>
            </a:extLst>
          </p:cNvPr>
          <p:cNvPicPr>
            <a:picLocks noChangeAspect="1"/>
          </p:cNvPicPr>
          <p:nvPr/>
        </p:nvPicPr>
        <p:blipFill>
          <a:blip r:embed="rId4"/>
          <a:stretch>
            <a:fillRect/>
          </a:stretch>
        </p:blipFill>
        <p:spPr>
          <a:xfrm>
            <a:off x="10291382" y="1874448"/>
            <a:ext cx="1702806" cy="1702806"/>
          </a:xfrm>
          <a:prstGeom prst="rect">
            <a:avLst/>
          </a:prstGeom>
        </p:spPr>
      </p:pic>
      <p:pic>
        <p:nvPicPr>
          <p:cNvPr id="19" name="Picture 18">
            <a:extLst>
              <a:ext uri="{FF2B5EF4-FFF2-40B4-BE49-F238E27FC236}">
                <a16:creationId xmlns:a16="http://schemas.microsoft.com/office/drawing/2014/main" id="{64951DBC-1642-5581-9EEE-B2AFA35C4442}"/>
              </a:ext>
            </a:extLst>
          </p:cNvPr>
          <p:cNvPicPr>
            <a:picLocks noChangeAspect="1"/>
          </p:cNvPicPr>
          <p:nvPr/>
        </p:nvPicPr>
        <p:blipFill>
          <a:blip r:embed="rId5"/>
          <a:stretch>
            <a:fillRect/>
          </a:stretch>
        </p:blipFill>
        <p:spPr>
          <a:xfrm>
            <a:off x="11142785" y="36989"/>
            <a:ext cx="994885" cy="994885"/>
          </a:xfrm>
          <a:prstGeom prst="rect">
            <a:avLst/>
          </a:prstGeom>
        </p:spPr>
      </p:pic>
      <p:pic>
        <p:nvPicPr>
          <p:cNvPr id="21" name="Picture 20">
            <a:extLst>
              <a:ext uri="{FF2B5EF4-FFF2-40B4-BE49-F238E27FC236}">
                <a16:creationId xmlns:a16="http://schemas.microsoft.com/office/drawing/2014/main" id="{3D8CBECD-FECB-7422-2C66-71E4272FA4B4}"/>
              </a:ext>
            </a:extLst>
          </p:cNvPr>
          <p:cNvPicPr>
            <a:picLocks noChangeAspect="1"/>
          </p:cNvPicPr>
          <p:nvPr/>
        </p:nvPicPr>
        <p:blipFill>
          <a:blip r:embed="rId6"/>
          <a:stretch>
            <a:fillRect/>
          </a:stretch>
        </p:blipFill>
        <p:spPr>
          <a:xfrm>
            <a:off x="4201950" y="1848643"/>
            <a:ext cx="1726242" cy="1726242"/>
          </a:xfrm>
          <a:prstGeom prst="rect">
            <a:avLst/>
          </a:prstGeom>
        </p:spPr>
      </p:pic>
      <p:pic>
        <p:nvPicPr>
          <p:cNvPr id="23" name="Picture 22">
            <a:extLst>
              <a:ext uri="{FF2B5EF4-FFF2-40B4-BE49-F238E27FC236}">
                <a16:creationId xmlns:a16="http://schemas.microsoft.com/office/drawing/2014/main" id="{9E074305-09EB-DACE-DD2F-D366C19E13D7}"/>
              </a:ext>
            </a:extLst>
          </p:cNvPr>
          <p:cNvPicPr>
            <a:picLocks noChangeAspect="1"/>
          </p:cNvPicPr>
          <p:nvPr/>
        </p:nvPicPr>
        <p:blipFill>
          <a:blip r:embed="rId7"/>
          <a:srcRect t="3520" r="1755" b="7227"/>
          <a:stretch>
            <a:fillRect/>
          </a:stretch>
        </p:blipFill>
        <p:spPr>
          <a:xfrm>
            <a:off x="6096000" y="3745411"/>
            <a:ext cx="6096000" cy="3115184"/>
          </a:xfrm>
          <a:prstGeom prst="rect">
            <a:avLst/>
          </a:prstGeom>
        </p:spPr>
      </p:pic>
      <p:pic>
        <p:nvPicPr>
          <p:cNvPr id="22" name="Picture 21">
            <a:extLst>
              <a:ext uri="{FF2B5EF4-FFF2-40B4-BE49-F238E27FC236}">
                <a16:creationId xmlns:a16="http://schemas.microsoft.com/office/drawing/2014/main" id="{DD003DA1-7EF8-5347-C62C-926A5261D3A8}"/>
              </a:ext>
            </a:extLst>
          </p:cNvPr>
          <p:cNvPicPr>
            <a:picLocks noChangeAspect="1"/>
          </p:cNvPicPr>
          <p:nvPr/>
        </p:nvPicPr>
        <p:blipFill>
          <a:blip r:embed="rId8"/>
          <a:stretch>
            <a:fillRect/>
          </a:stretch>
        </p:blipFill>
        <p:spPr>
          <a:xfrm>
            <a:off x="4192099" y="4974390"/>
            <a:ext cx="1736093" cy="1736093"/>
          </a:xfrm>
          <a:prstGeom prst="rect">
            <a:avLst/>
          </a:prstGeom>
        </p:spPr>
      </p:pic>
      <p:sp>
        <p:nvSpPr>
          <p:cNvPr id="9" name="TextBox 8">
            <a:extLst>
              <a:ext uri="{FF2B5EF4-FFF2-40B4-BE49-F238E27FC236}">
                <a16:creationId xmlns:a16="http://schemas.microsoft.com/office/drawing/2014/main" id="{D7076480-4151-1171-019C-451FD232259C}"/>
              </a:ext>
            </a:extLst>
          </p:cNvPr>
          <p:cNvSpPr txBox="1"/>
          <p:nvPr/>
        </p:nvSpPr>
        <p:spPr>
          <a:xfrm>
            <a:off x="6053914" y="3742816"/>
            <a:ext cx="4878708"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14C9E2"/>
              </a:buClr>
              <a:buSzTx/>
              <a:buFont typeface="Wingdings" panose="05000000000000000000" pitchFamily="2" charset="2"/>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cs typeface="Arial" panose="020B0604020202020204" pitchFamily="34" charset="0"/>
              </a:rPr>
              <a:t>For inquiries:</a:t>
            </a:r>
          </a:p>
          <a:p>
            <a:pPr marL="742950" marR="0" lvl="1" indent="-285750" algn="l" defTabSz="914400" rtl="0" eaLnBrk="1" fontAlgn="auto" latinLnBrk="0" hangingPunct="1">
              <a:lnSpc>
                <a:spcPct val="100000"/>
              </a:lnSpc>
              <a:spcBef>
                <a:spcPts val="0"/>
              </a:spcBef>
              <a:spcAft>
                <a:spcPts val="0"/>
              </a:spcAft>
              <a:buClr>
                <a:srgbClr val="14C9E2"/>
              </a:buClr>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cs typeface="Arial" panose="020B0604020202020204" pitchFamily="34" charset="0"/>
              </a:rPr>
              <a:t>Kevan.dilworth.3@us.af.mil</a:t>
            </a:r>
          </a:p>
          <a:p>
            <a:pPr marL="742950" marR="0" lvl="1" indent="-285750" algn="l" defTabSz="914400" rtl="0" eaLnBrk="1" fontAlgn="auto" latinLnBrk="0" hangingPunct="1">
              <a:lnSpc>
                <a:spcPct val="100000"/>
              </a:lnSpc>
              <a:spcBef>
                <a:spcPts val="0"/>
              </a:spcBef>
              <a:spcAft>
                <a:spcPts val="0"/>
              </a:spcAft>
              <a:buClr>
                <a:srgbClr val="14C9E2"/>
              </a:buClr>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cs typeface="Arial" panose="020B0604020202020204" pitchFamily="34" charset="0"/>
              </a:rPr>
              <a:t>937.713.3938 (comm)</a:t>
            </a:r>
          </a:p>
          <a:p>
            <a:pPr marL="742950" marR="0" lvl="1" indent="-285750" algn="l" defTabSz="914400" rtl="0" eaLnBrk="1" fontAlgn="auto" latinLnBrk="0" hangingPunct="1">
              <a:lnSpc>
                <a:spcPct val="100000"/>
              </a:lnSpc>
              <a:spcBef>
                <a:spcPts val="0"/>
              </a:spcBef>
              <a:spcAft>
                <a:spcPts val="0"/>
              </a:spcAft>
              <a:buClr>
                <a:srgbClr val="14C9E2"/>
              </a:buClr>
              <a:buSzTx/>
              <a:buFont typeface="Wingdings" panose="05000000000000000000" pitchFamily="2" charset="2"/>
              <a:buChar char="§"/>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cs typeface="Arial" panose="020B0604020202020204" pitchFamily="34" charset="0"/>
              </a:rPr>
              <a:t>937.564.3044 (cell)</a:t>
            </a:r>
          </a:p>
          <a:p>
            <a:pPr marL="0" marR="0" lvl="0" indent="0" algn="l" defTabSz="914400" rtl="0" eaLnBrk="1" fontAlgn="auto" latinLnBrk="0" hangingPunct="1">
              <a:lnSpc>
                <a:spcPct val="100000"/>
              </a:lnSpc>
              <a:spcBef>
                <a:spcPts val="0"/>
              </a:spcBef>
              <a:spcAft>
                <a:spcPts val="0"/>
              </a:spcAft>
              <a:buClr>
                <a:srgbClr val="14C9E2"/>
              </a:buClr>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 name="TextBox 1">
            <a:extLst>
              <a:ext uri="{FF2B5EF4-FFF2-40B4-BE49-F238E27FC236}">
                <a16:creationId xmlns:a16="http://schemas.microsoft.com/office/drawing/2014/main" id="{65188914-EB5A-2C65-3168-A30D3A4276B6}"/>
              </a:ext>
            </a:extLst>
          </p:cNvPr>
          <p:cNvSpPr txBox="1"/>
          <p:nvPr/>
        </p:nvSpPr>
        <p:spPr>
          <a:xfrm>
            <a:off x="264390" y="143270"/>
            <a:ext cx="85471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Akrobat ExtraBold" panose="00000900000000000000" pitchFamily="50" charset="0"/>
              </a:rPr>
              <a:t>AFTAK Center of Excellence</a:t>
            </a:r>
            <a:endParaRPr kumimoji="0" lang="en-US" sz="3600" b="0" i="0" u="none" strike="noStrike" kern="1200" cap="none" spc="0" normalizeH="0" baseline="0" noProof="0" dirty="0">
              <a:ln>
                <a:noFill/>
              </a:ln>
              <a:solidFill>
                <a:schemeClr val="bg1"/>
              </a:solidFill>
              <a:effectLst/>
              <a:uLnTx/>
              <a:uFillTx/>
              <a:latin typeface="Akrobat ExtraBold" panose="00000900000000000000" pitchFamily="50" charset="0"/>
              <a:ea typeface="+mn-ea"/>
              <a:cs typeface="+mn-cs"/>
            </a:endParaRPr>
          </a:p>
        </p:txBody>
      </p:sp>
    </p:spTree>
    <p:extLst>
      <p:ext uri="{BB962C8B-B14F-4D97-AF65-F5344CB8AC3E}">
        <p14:creationId xmlns:p14="http://schemas.microsoft.com/office/powerpoint/2010/main" val="2235051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4F944-820F-B1FD-6570-875A28E77D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3F27BB-3B1D-6853-CD55-B4A638A8F623}"/>
              </a:ext>
            </a:extLst>
          </p:cNvPr>
          <p:cNvPicPr>
            <a:picLocks noChangeAspect="1"/>
          </p:cNvPicPr>
          <p:nvPr/>
        </p:nvPicPr>
        <p:blipFill>
          <a:blip r:embed="rId3"/>
          <a:srcRect l="6440" r="10445"/>
          <a:stretch>
            <a:fillRect/>
          </a:stretch>
        </p:blipFill>
        <p:spPr>
          <a:xfrm>
            <a:off x="3445162" y="0"/>
            <a:ext cx="8746838" cy="6858000"/>
          </a:xfrm>
          <a:prstGeom prst="rect">
            <a:avLst/>
          </a:prstGeom>
        </p:spPr>
      </p:pic>
      <p:sp>
        <p:nvSpPr>
          <p:cNvPr id="9" name="Rectangle 8">
            <a:extLst>
              <a:ext uri="{FF2B5EF4-FFF2-40B4-BE49-F238E27FC236}">
                <a16:creationId xmlns:a16="http://schemas.microsoft.com/office/drawing/2014/main" id="{68C70FCB-3D47-AA2C-F3E9-CC8C10DC636E}"/>
              </a:ext>
            </a:extLst>
          </p:cNvPr>
          <p:cNvSpPr/>
          <p:nvPr/>
        </p:nvSpPr>
        <p:spPr>
          <a:xfrm>
            <a:off x="-356" y="0"/>
            <a:ext cx="3944283" cy="6858000"/>
          </a:xfrm>
          <a:prstGeom prst="rect">
            <a:avLst/>
          </a:prstGeom>
          <a:solidFill>
            <a:srgbClr val="455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6FAA2DA0-3E97-B7BE-9080-CE2313223175}"/>
              </a:ext>
            </a:extLst>
          </p:cNvPr>
          <p:cNvSpPr/>
          <p:nvPr/>
        </p:nvSpPr>
        <p:spPr>
          <a:xfrm>
            <a:off x="531357" y="2724733"/>
            <a:ext cx="381002" cy="45719"/>
          </a:xfrm>
          <a:prstGeom prst="rect">
            <a:avLst/>
          </a:prstGeom>
          <a:solidFill>
            <a:srgbClr val="14C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3A1CE5C-9700-C733-AF89-911A36AFC37D}"/>
              </a:ext>
            </a:extLst>
          </p:cNvPr>
          <p:cNvSpPr txBox="1"/>
          <p:nvPr/>
        </p:nvSpPr>
        <p:spPr>
          <a:xfrm>
            <a:off x="314624" y="1641932"/>
            <a:ext cx="56091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krobat ExtraBold" panose="00000900000000000000" pitchFamily="50" charset="0"/>
                <a:ea typeface="+mn-ea"/>
                <a:cs typeface="+mn-cs"/>
              </a:rPr>
              <a:t>Thank You!</a:t>
            </a:r>
          </a:p>
        </p:txBody>
      </p:sp>
      <p:pic>
        <p:nvPicPr>
          <p:cNvPr id="4" name="Picture 3">
            <a:extLst>
              <a:ext uri="{FF2B5EF4-FFF2-40B4-BE49-F238E27FC236}">
                <a16:creationId xmlns:a16="http://schemas.microsoft.com/office/drawing/2014/main" id="{39BA6415-EC5B-EF69-1F3E-9E3BF17CAB1C}"/>
              </a:ext>
            </a:extLst>
          </p:cNvPr>
          <p:cNvPicPr>
            <a:picLocks noChangeAspect="1"/>
          </p:cNvPicPr>
          <p:nvPr/>
        </p:nvPicPr>
        <p:blipFill>
          <a:blip r:embed="rId4"/>
          <a:stretch>
            <a:fillRect/>
          </a:stretch>
        </p:blipFill>
        <p:spPr>
          <a:xfrm>
            <a:off x="1128267" y="3300299"/>
            <a:ext cx="1873552" cy="1998455"/>
          </a:xfrm>
          <a:prstGeom prst="rect">
            <a:avLst/>
          </a:prstGeom>
        </p:spPr>
      </p:pic>
    </p:spTree>
    <p:extLst>
      <p:ext uri="{BB962C8B-B14F-4D97-AF65-F5344CB8AC3E}">
        <p14:creationId xmlns:p14="http://schemas.microsoft.com/office/powerpoint/2010/main" val="188417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7adc8ff-f4a3-4a14-9c0d-84b4985de0d2}" enabled="1" method="Privileged" siteId="{8331b18d-2d87-48ef-a35f-ac8818ebf9b4}" removed="0"/>
</clbl:labelList>
</file>

<file path=docProps/app.xml><?xml version="1.0" encoding="utf-8"?>
<Properties xmlns="http://schemas.openxmlformats.org/officeDocument/2006/extended-properties" xmlns:vt="http://schemas.openxmlformats.org/officeDocument/2006/docPropsVTypes">
  <TotalTime>5169</TotalTime>
  <Words>952</Words>
  <Application>Microsoft Office PowerPoint</Application>
  <PresentationFormat>Widescreen</PresentationFormat>
  <Paragraphs>109</Paragraphs>
  <Slides>8</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Akrobat ExtraBold</vt:lpstr>
      <vt:lpstr>Aptos</vt:lpstr>
      <vt:lpstr>Aptos Display</vt:lpstr>
      <vt:lpstr>Arial</vt:lpstr>
      <vt:lpstr>Calibri</vt:lpstr>
      <vt:lpstr>Calibri Light</vt:lpstr>
      <vt:lpstr>Perpetua</vt:lpstr>
      <vt:lpstr>Roboto Light</vt:lpstr>
      <vt:lpstr>tahoma</vt:lpstr>
      <vt:lpstr>Wingdings</vt:lpstr>
      <vt:lpstr>Office Theme</vt:lpstr>
      <vt:lpstr>Custom Design</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DILWORTH, KEVAN T CIV USAF AFMC 88 ABW/XPX</dc:creator>
  <cp:lastModifiedBy>DILWORTH, KEVAN T CIV USAF AFMC 88 ABW/XPX</cp:lastModifiedBy>
  <cp:revision>15</cp:revision>
  <dcterms:created xsi:type="dcterms:W3CDTF">2024-04-02T13:04:04Z</dcterms:created>
  <dcterms:modified xsi:type="dcterms:W3CDTF">2026-05-27T20:21:14Z</dcterms:modified>
</cp:coreProperties>
</file>